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257" r:id="rId3"/>
    <p:sldId id="258" r:id="rId4"/>
    <p:sldId id="263" r:id="rId5"/>
    <p:sldId id="264" r:id="rId6"/>
    <p:sldId id="265" r:id="rId7"/>
    <p:sldId id="266" r:id="rId8"/>
    <p:sldId id="267" r:id="rId9"/>
    <p:sldId id="268" r:id="rId10"/>
    <p:sldId id="269" r:id="rId11"/>
    <p:sldId id="270" r:id="rId12"/>
    <p:sldId id="279" r:id="rId13"/>
    <p:sldId id="280" r:id="rId14"/>
    <p:sldId id="281" r:id="rId15"/>
    <p:sldId id="282" r:id="rId16"/>
    <p:sldId id="271" r:id="rId17"/>
    <p:sldId id="283" r:id="rId18"/>
    <p:sldId id="284" r:id="rId19"/>
    <p:sldId id="285" r:id="rId20"/>
    <p:sldId id="286" r:id="rId21"/>
    <p:sldId id="287" r:id="rId22"/>
    <p:sldId id="259" r:id="rId23"/>
    <p:sldId id="273" r:id="rId24"/>
    <p:sldId id="274" r:id="rId25"/>
    <p:sldId id="275" r:id="rId26"/>
    <p:sldId id="272" r:id="rId27"/>
    <p:sldId id="277" r:id="rId28"/>
    <p:sldId id="276" r:id="rId29"/>
    <p:sldId id="278" r:id="rId30"/>
    <p:sldId id="260" r:id="rId31"/>
    <p:sldId id="261" r:id="rId32"/>
    <p:sldId id="262" r:id="rId3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565" autoAdjust="0"/>
  </p:normalViewPr>
  <p:slideViewPr>
    <p:cSldViewPr>
      <p:cViewPr>
        <p:scale>
          <a:sx n="80" d="100"/>
          <a:sy n="80" d="100"/>
        </p:scale>
        <p:origin x="-216" y="10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9DC7A6E-4282-457C-A44C-8D37BADC1D40}" type="datetimeFigureOut">
              <a:rPr lang="fr-FR" smtClean="0"/>
              <a:pPr/>
              <a:t>05/08/2014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D599E9F-9B6F-428F-976D-67F7C958D3D7}" type="slidenum">
              <a:rPr lang="fr-FR" smtClean="0"/>
              <a:pPr/>
              <a:t>‹N°›</a:t>
            </a:fld>
            <a:endParaRPr lang="fr-FR"/>
          </a:p>
        </p:txBody>
      </p:sp>
    </p:spTree>
    <p:extLst>
      <p:ext uri="{BB962C8B-B14F-4D97-AF65-F5344CB8AC3E}">
        <p14:creationId xmlns:p14="http://schemas.microsoft.com/office/powerpoint/2010/main" val="37002776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BD599E9F-9B6F-428F-976D-67F7C958D3D7}" type="slidenum">
              <a:rPr lang="fr-FR" smtClean="0"/>
              <a:pPr/>
              <a:t>16</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88124002-7B48-4C89-AA71-E42C761C106F}" type="datetimeFigureOut">
              <a:rPr lang="fr-FR" smtClean="0"/>
              <a:pPr/>
              <a:t>05/08/2014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4E1A430-5B47-406F-A409-553E0276043B}"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8124002-7B48-4C89-AA71-E42C761C106F}" type="datetimeFigureOut">
              <a:rPr lang="fr-FR" smtClean="0"/>
              <a:pPr/>
              <a:t>05/08/2014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4E1A430-5B47-406F-A409-553E0276043B}"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8124002-7B48-4C89-AA71-E42C761C106F}" type="datetimeFigureOut">
              <a:rPr lang="fr-FR" smtClean="0"/>
              <a:pPr/>
              <a:t>05/08/2014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4E1A430-5B47-406F-A409-553E0276043B}"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8124002-7B48-4C89-AA71-E42C761C106F}" type="datetimeFigureOut">
              <a:rPr lang="fr-FR" smtClean="0"/>
              <a:pPr/>
              <a:t>05/08/2014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4E1A430-5B47-406F-A409-553E0276043B}"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88124002-7B48-4C89-AA71-E42C761C106F}" type="datetimeFigureOut">
              <a:rPr lang="fr-FR" smtClean="0"/>
              <a:pPr/>
              <a:t>05/08/2014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4E1A430-5B47-406F-A409-553E0276043B}"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88124002-7B48-4C89-AA71-E42C761C106F}" type="datetimeFigureOut">
              <a:rPr lang="fr-FR" smtClean="0"/>
              <a:pPr/>
              <a:t>05/08/2014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4E1A430-5B47-406F-A409-553E0276043B}"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88124002-7B48-4C89-AA71-E42C761C106F}" type="datetimeFigureOut">
              <a:rPr lang="fr-FR" smtClean="0"/>
              <a:pPr/>
              <a:t>05/08/2014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34E1A430-5B47-406F-A409-553E0276043B}"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88124002-7B48-4C89-AA71-E42C761C106F}" type="datetimeFigureOut">
              <a:rPr lang="fr-FR" smtClean="0"/>
              <a:pPr/>
              <a:t>05/08/2014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34E1A430-5B47-406F-A409-553E0276043B}"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88124002-7B48-4C89-AA71-E42C761C106F}" type="datetimeFigureOut">
              <a:rPr lang="fr-FR" smtClean="0"/>
              <a:pPr/>
              <a:t>05/08/2014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4E1A430-5B47-406F-A409-553E0276043B}"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88124002-7B48-4C89-AA71-E42C761C106F}" type="datetimeFigureOut">
              <a:rPr lang="fr-FR" smtClean="0"/>
              <a:pPr/>
              <a:t>05/08/2014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4E1A430-5B47-406F-A409-553E0276043B}"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88124002-7B48-4C89-AA71-E42C761C106F}" type="datetimeFigureOut">
              <a:rPr lang="fr-FR" smtClean="0"/>
              <a:pPr/>
              <a:t>05/08/2014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4E1A430-5B47-406F-A409-553E0276043B}"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124002-7B48-4C89-AA71-E42C761C106F}" type="datetimeFigureOut">
              <a:rPr lang="fr-FR" smtClean="0"/>
              <a:pPr/>
              <a:t>05/08/2014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E1A430-5B47-406F-A409-553E0276043B}"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ctrTitle"/>
          </p:nvPr>
        </p:nvSpPr>
        <p:spPr>
          <a:xfrm>
            <a:off x="685800" y="3717032"/>
            <a:ext cx="7772400" cy="2786082"/>
          </a:xfrm>
        </p:spPr>
        <p:txBody>
          <a:bodyPr/>
          <a:lstStyle/>
          <a:p>
            <a:r>
              <a:rPr lang="fr-FR" dirty="0" smtClean="0"/>
              <a:t>ENP MALI 2025 ET LA CRISE MULTIDIMENSIONNELLE DE 2012</a:t>
            </a:r>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7158" y="1500174"/>
            <a:ext cx="8286808" cy="3385542"/>
          </a:xfrm>
          <a:prstGeom prst="rect">
            <a:avLst/>
          </a:prstGeom>
        </p:spPr>
        <p:txBody>
          <a:bodyPr wrap="square">
            <a:spAutoFit/>
          </a:bodyPr>
          <a:lstStyle/>
          <a:p>
            <a:pPr algn="just" eaLnBrk="0" fontAlgn="base" hangingPunct="0">
              <a:spcBef>
                <a:spcPct val="0"/>
              </a:spcBef>
              <a:spcAft>
                <a:spcPct val="0"/>
              </a:spcAft>
              <a:buFontTx/>
              <a:buChar char="-"/>
            </a:pPr>
            <a:r>
              <a:rPr lang="fr-FR" sz="2800" dirty="0" smtClean="0">
                <a:latin typeface="Arial" pitchFamily="34" charset="0"/>
                <a:ea typeface="Times New Roman" pitchFamily="18" charset="0"/>
                <a:cs typeface="Arial" pitchFamily="34" charset="0"/>
              </a:rPr>
              <a:t>Des possibilités d'alternance réelles qui se feront dans des conditions équitables</a:t>
            </a:r>
            <a:endParaRPr lang="fr-FR" sz="2800" dirty="0" smtClean="0"/>
          </a:p>
          <a:p>
            <a:pPr algn="just" eaLnBrk="0" fontAlgn="base" hangingPunct="0">
              <a:spcBef>
                <a:spcPct val="0"/>
              </a:spcBef>
              <a:spcAft>
                <a:spcPct val="0"/>
              </a:spcAft>
              <a:buFontTx/>
              <a:buChar char="-"/>
            </a:pPr>
            <a:endParaRPr lang="fr-FR" sz="2800" dirty="0" smtClean="0"/>
          </a:p>
          <a:p>
            <a:pPr algn="just" eaLnBrk="0" fontAlgn="base" hangingPunct="0">
              <a:spcBef>
                <a:spcPct val="0"/>
              </a:spcBef>
              <a:spcAft>
                <a:spcPct val="0"/>
              </a:spcAft>
              <a:buFontTx/>
              <a:buChar char="-"/>
            </a:pPr>
            <a:r>
              <a:rPr lang="fr-FR" sz="2800" dirty="0" smtClean="0"/>
              <a:t>Une politique axée sur nos propres valeurs, une politique de cohésion, de solidarité et d’entente pour le bonheur de tous.</a:t>
            </a:r>
          </a:p>
          <a:p>
            <a:pPr lvl="0" algn="just" eaLnBrk="0" fontAlgn="base" hangingPunct="0">
              <a:spcBef>
                <a:spcPct val="0"/>
              </a:spcBef>
              <a:spcAft>
                <a:spcPct val="0"/>
              </a:spcAft>
            </a:pPr>
            <a:r>
              <a:rPr lang="fr-FR" sz="2800" dirty="0" smtClean="0">
                <a:latin typeface="Arial" pitchFamily="34" charset="0"/>
                <a:ea typeface="Times New Roman" pitchFamily="18" charset="0"/>
                <a:cs typeface="Arial" pitchFamily="34" charset="0"/>
              </a:rPr>
              <a:t> </a:t>
            </a:r>
          </a:p>
          <a:p>
            <a:pPr lvl="0" algn="just" eaLnBrk="0" fontAlgn="base" hangingPunct="0">
              <a:spcBef>
                <a:spcPct val="0"/>
              </a:spcBef>
              <a:spcAft>
                <a:spcPct val="0"/>
              </a:spcAft>
            </a:pPr>
            <a:r>
              <a:rPr lang="fr-FR" dirty="0" smtClean="0">
                <a:latin typeface="Arial" pitchFamily="34" charset="0"/>
                <a:ea typeface="Times New Roman" pitchFamily="18" charset="0"/>
                <a:cs typeface="Arial" pitchFamily="34" charset="0"/>
              </a:rPr>
              <a: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4282" y="1714488"/>
            <a:ext cx="8429684" cy="1569660"/>
          </a:xfrm>
          <a:prstGeom prst="rect">
            <a:avLst/>
          </a:prstGeom>
        </p:spPr>
        <p:txBody>
          <a:bodyPr wrap="square">
            <a:spAutoFit/>
          </a:bodyPr>
          <a:lstStyle/>
          <a:p>
            <a:pPr>
              <a:buFont typeface="Wingdings" pitchFamily="2" charset="2"/>
              <a:buChar char="Ø"/>
            </a:pPr>
            <a:r>
              <a:rPr lang="fr-FR" sz="2400" b="1" dirty="0" smtClean="0"/>
              <a:t>Les forces, faiblesses du Mali et les menaces et opportunités de son environnement grâce à des études thématiques</a:t>
            </a:r>
          </a:p>
          <a:p>
            <a:r>
              <a:rPr lang="fr-FR" sz="2400" b="1" dirty="0" smtClean="0"/>
              <a:t>Quelques exemples</a:t>
            </a:r>
          </a:p>
          <a:p>
            <a:endParaRPr lang="fr-FR" sz="2400" b="1"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44450" y="4003675"/>
            <a:ext cx="4479925" cy="2809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indent="-228600">
              <a:tabLst>
                <a:tab pos="457200" algn="l"/>
              </a:tabLst>
            </a:pPr>
            <a:r>
              <a:rPr lang="fr-CH" sz="1200" b="1">
                <a:latin typeface="Symbol" pitchFamily="18" charset="2"/>
                <a:cs typeface="Times New Roman" pitchFamily="18" charset="0"/>
              </a:rPr>
              <a:t>·</a:t>
            </a:r>
            <a:r>
              <a:rPr lang="fr-CH" sz="1200" b="1">
                <a:latin typeface="Times New Roman" pitchFamily="18" charset="0"/>
                <a:cs typeface="Times New Roman" pitchFamily="18" charset="0"/>
              </a:rPr>
              <a:t> L</a:t>
            </a:r>
            <a:r>
              <a:rPr lang="fr-FR" sz="1200" b="1">
                <a:latin typeface="Times New Roman" pitchFamily="18" charset="0"/>
                <a:cs typeface="Times New Roman" pitchFamily="18" charset="0"/>
              </a:rPr>
              <a:t>e nombre pléthorique des partis politiques qui pour certains n</a:t>
            </a:r>
            <a:r>
              <a:rPr lang="ja-JP" altLang="fr-FR" sz="1200" b="1">
                <a:cs typeface="Times New Roman" pitchFamily="18" charset="0"/>
              </a:rPr>
              <a:t>’</a:t>
            </a:r>
            <a:r>
              <a:rPr lang="fr-FR" altLang="ja-JP" sz="1200" b="1">
                <a:latin typeface="Times New Roman" pitchFamily="18" charset="0"/>
                <a:cs typeface="Times New Roman" pitchFamily="18" charset="0"/>
              </a:rPr>
              <a:t>ont  aucune assise sociale</a:t>
            </a:r>
          </a:p>
          <a:p>
            <a:pPr indent="-228600" eaLnBrk="0" hangingPunct="0">
              <a:tabLst>
                <a:tab pos="457200" algn="l"/>
              </a:tabLst>
            </a:pPr>
            <a:r>
              <a:rPr lang="fr-CH" sz="1200" b="1">
                <a:latin typeface="Symbol" pitchFamily="18" charset="2"/>
                <a:cs typeface="Times New Roman" pitchFamily="18" charset="0"/>
              </a:rPr>
              <a:t>·</a:t>
            </a:r>
            <a:r>
              <a:rPr lang="fr-CH" sz="1200" b="1">
                <a:latin typeface="Times New Roman" pitchFamily="18" charset="0"/>
                <a:cs typeface="Times New Roman" pitchFamily="18" charset="0"/>
              </a:rPr>
              <a:t> L</a:t>
            </a:r>
            <a:r>
              <a:rPr lang="fr-FR" sz="1200" b="1">
                <a:latin typeface="Times New Roman" pitchFamily="18" charset="0"/>
                <a:cs typeface="Times New Roman" pitchFamily="18" charset="0"/>
              </a:rPr>
              <a:t>e très faible ancrage de ces nouvelles institutions républicaines dans les préoccupations et activités quotidiennes du pays</a:t>
            </a:r>
          </a:p>
          <a:p>
            <a:pPr indent="-228600" eaLnBrk="0" hangingPunct="0">
              <a:tabLst>
                <a:tab pos="457200" algn="l"/>
              </a:tabLst>
            </a:pPr>
            <a:r>
              <a:rPr lang="fr-CH" sz="1200" b="1">
                <a:latin typeface="Symbol" pitchFamily="18" charset="2"/>
                <a:cs typeface="Times New Roman" pitchFamily="18" charset="0"/>
              </a:rPr>
              <a:t>·</a:t>
            </a:r>
            <a:r>
              <a:rPr lang="fr-CH" sz="1200" b="1">
                <a:latin typeface="Times New Roman" pitchFamily="18" charset="0"/>
                <a:cs typeface="Times New Roman" pitchFamily="18" charset="0"/>
              </a:rPr>
              <a:t> L</a:t>
            </a:r>
            <a:r>
              <a:rPr lang="fr-FR" sz="1200" b="1">
                <a:latin typeface="Times New Roman" pitchFamily="18" charset="0"/>
                <a:cs typeface="Times New Roman" pitchFamily="18" charset="0"/>
              </a:rPr>
              <a:t>es imperfections de la presse qui par endroit manque de professionnalisme</a:t>
            </a:r>
          </a:p>
          <a:p>
            <a:pPr indent="-228600" eaLnBrk="0" hangingPunct="0">
              <a:tabLst>
                <a:tab pos="457200" algn="l"/>
              </a:tabLst>
            </a:pPr>
            <a:r>
              <a:rPr lang="fr-CH" sz="1200" b="1">
                <a:latin typeface="Symbol" pitchFamily="18" charset="2"/>
                <a:cs typeface="Times New Roman" pitchFamily="18" charset="0"/>
              </a:rPr>
              <a:t>·</a:t>
            </a:r>
            <a:r>
              <a:rPr lang="fr-CH" sz="1200" b="1">
                <a:latin typeface="Times New Roman" pitchFamily="18" charset="0"/>
                <a:cs typeface="Times New Roman" pitchFamily="18" charset="0"/>
              </a:rPr>
              <a:t> </a:t>
            </a:r>
            <a:r>
              <a:rPr lang="fr-FR" sz="1200" b="1">
                <a:latin typeface="Times New Roman" pitchFamily="18" charset="0"/>
                <a:cs typeface="Times New Roman" pitchFamily="18" charset="0"/>
              </a:rPr>
              <a:t>La faiblesse de l</a:t>
            </a:r>
            <a:r>
              <a:rPr lang="ja-JP" altLang="fr-FR" sz="1200" b="1">
                <a:cs typeface="Times New Roman" pitchFamily="18" charset="0"/>
              </a:rPr>
              <a:t>’</a:t>
            </a:r>
            <a:r>
              <a:rPr lang="fr-FR" altLang="ja-JP" sz="1200" b="1">
                <a:latin typeface="Times New Roman" pitchFamily="18" charset="0"/>
                <a:cs typeface="Times New Roman" pitchFamily="18" charset="0"/>
              </a:rPr>
              <a:t>appareil administratif caractérisé  par la mauvaise gestion et l</a:t>
            </a:r>
            <a:r>
              <a:rPr lang="ja-JP" altLang="fr-FR" sz="1200" b="1">
                <a:cs typeface="Times New Roman" pitchFamily="18" charset="0"/>
              </a:rPr>
              <a:t>’</a:t>
            </a:r>
            <a:r>
              <a:rPr lang="fr-FR" altLang="ja-JP" sz="1200" b="1">
                <a:latin typeface="Times New Roman" pitchFamily="18" charset="0"/>
                <a:cs typeface="Times New Roman" pitchFamily="18" charset="0"/>
              </a:rPr>
              <a:t>incivisme de ses agents</a:t>
            </a:r>
          </a:p>
          <a:p>
            <a:pPr indent="-228600" eaLnBrk="0" hangingPunct="0">
              <a:tabLst>
                <a:tab pos="457200" algn="l"/>
              </a:tabLst>
            </a:pPr>
            <a:r>
              <a:rPr lang="fr-CH" sz="1200" b="1">
                <a:latin typeface="Symbol" pitchFamily="18" charset="2"/>
                <a:cs typeface="Times New Roman" pitchFamily="18" charset="0"/>
              </a:rPr>
              <a:t>·</a:t>
            </a:r>
            <a:r>
              <a:rPr lang="fr-CH" sz="1200" b="1">
                <a:latin typeface="Times New Roman" pitchFamily="18" charset="0"/>
                <a:cs typeface="Times New Roman" pitchFamily="18" charset="0"/>
              </a:rPr>
              <a:t> </a:t>
            </a:r>
            <a:r>
              <a:rPr lang="fr-FR" sz="1200" b="1">
                <a:latin typeface="Times New Roman" pitchFamily="18" charset="0"/>
                <a:cs typeface="Times New Roman" pitchFamily="18" charset="0"/>
              </a:rPr>
              <a:t>La corruption qui gangrène tous les secteurs de l</a:t>
            </a:r>
            <a:r>
              <a:rPr lang="ja-JP" altLang="fr-FR" sz="1200" b="1">
                <a:cs typeface="Times New Roman" pitchFamily="18" charset="0"/>
              </a:rPr>
              <a:t>’</a:t>
            </a:r>
            <a:r>
              <a:rPr lang="fr-FR" altLang="ja-JP" sz="1200" b="1">
                <a:latin typeface="Times New Roman" pitchFamily="18" charset="0"/>
                <a:cs typeface="Times New Roman" pitchFamily="18" charset="0"/>
              </a:rPr>
              <a:t>économie nationale</a:t>
            </a:r>
          </a:p>
          <a:p>
            <a:pPr indent="-228600" eaLnBrk="0" hangingPunct="0">
              <a:tabLst>
                <a:tab pos="457200" algn="l"/>
              </a:tabLst>
            </a:pPr>
            <a:r>
              <a:rPr lang="fr-CH" sz="1200" b="1">
                <a:latin typeface="Symbol" pitchFamily="18" charset="2"/>
                <a:cs typeface="Times New Roman" pitchFamily="18" charset="0"/>
              </a:rPr>
              <a:t>·</a:t>
            </a:r>
            <a:r>
              <a:rPr lang="fr-CH" sz="1200" b="1">
                <a:latin typeface="Times New Roman" pitchFamily="18" charset="0"/>
                <a:cs typeface="Times New Roman" pitchFamily="18" charset="0"/>
              </a:rPr>
              <a:t> </a:t>
            </a:r>
            <a:r>
              <a:rPr lang="fr-FR" sz="1200" b="1">
                <a:latin typeface="Times New Roman" pitchFamily="18" charset="0"/>
                <a:cs typeface="Times New Roman" pitchFamily="18" charset="0"/>
              </a:rPr>
              <a:t>La justice reste encore un des maillons faibles de ce dispositif démocratique qui laisse pour tout le corps social malien une image « de justice à double vitesse »</a:t>
            </a:r>
          </a:p>
          <a:p>
            <a:pPr indent="-228600" eaLnBrk="0" hangingPunct="0">
              <a:tabLst>
                <a:tab pos="457200" algn="l"/>
              </a:tabLst>
            </a:pPr>
            <a:endParaRPr lang="fr-FR" sz="1200" b="1">
              <a:latin typeface="Times New Roman" pitchFamily="18" charset="0"/>
            </a:endParaRPr>
          </a:p>
        </p:txBody>
      </p:sp>
      <p:sp>
        <p:nvSpPr>
          <p:cNvPr id="23555" name="Rectangle 3"/>
          <p:cNvSpPr>
            <a:spLocks noChangeArrowheads="1"/>
          </p:cNvSpPr>
          <p:nvPr/>
        </p:nvSpPr>
        <p:spPr bwMode="auto">
          <a:xfrm>
            <a:off x="304800" y="1412875"/>
            <a:ext cx="86868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defRPr/>
            </a:pPr>
            <a:r>
              <a:rPr lang="fr-FR" sz="1600" b="1" dirty="0">
                <a:latin typeface="Times New Roman" charset="0"/>
                <a:ea typeface="ＭＳ Ｐゴシック" charset="0"/>
                <a:cs typeface="Times New Roman" charset="0"/>
              </a:rPr>
              <a:t>	RESULTATS DES ETUDES THEMATIQUES</a:t>
            </a:r>
            <a:endParaRPr lang="fr-FR" sz="1200" dirty="0">
              <a:latin typeface="Times New Roman" charset="0"/>
              <a:ea typeface="ＭＳ Ｐゴシック" charset="0"/>
              <a:cs typeface="Times New Roman" charset="0"/>
            </a:endParaRPr>
          </a:p>
          <a:p>
            <a:pPr algn="ctr" eaLnBrk="0" hangingPunct="0">
              <a:defRPr/>
            </a:pPr>
            <a:r>
              <a:rPr lang="fr-CH" sz="1600" b="1" dirty="0">
                <a:latin typeface="Times New Roman" charset="0"/>
                <a:ea typeface="ＭＳ Ｐゴシック" charset="0"/>
                <a:cs typeface="Times New Roman" charset="0"/>
              </a:rPr>
              <a:t>               Domaine politique et institutionnel</a:t>
            </a:r>
            <a:r>
              <a:rPr lang="fr-FR" sz="1100" dirty="0">
                <a:latin typeface="Times New Roman" charset="0"/>
                <a:ea typeface="ＭＳ Ｐゴシック" charset="0"/>
              </a:rPr>
              <a:t> </a:t>
            </a:r>
            <a:endParaRPr lang="fr-FR" sz="2400" dirty="0">
              <a:latin typeface="Times New Roman" charset="0"/>
              <a:ea typeface="ＭＳ Ｐゴシック" charset="0"/>
            </a:endParaRPr>
          </a:p>
        </p:txBody>
      </p:sp>
      <p:grpSp>
        <p:nvGrpSpPr>
          <p:cNvPr id="2" name="Group 4"/>
          <p:cNvGrpSpPr>
            <a:grpSpLocks/>
          </p:cNvGrpSpPr>
          <p:nvPr/>
        </p:nvGrpSpPr>
        <p:grpSpPr bwMode="auto">
          <a:xfrm>
            <a:off x="4763" y="2179638"/>
            <a:ext cx="9134475" cy="1519237"/>
            <a:chOff x="0" y="0"/>
            <a:chExt cx="6406" cy="929"/>
          </a:xfrm>
        </p:grpSpPr>
        <p:sp>
          <p:nvSpPr>
            <p:cNvPr id="3" name="Rectangle 5"/>
            <p:cNvSpPr>
              <a:spLocks noChangeArrowheads="1"/>
            </p:cNvSpPr>
            <p:nvPr/>
          </p:nvSpPr>
          <p:spPr bwMode="auto">
            <a:xfrm>
              <a:off x="28" y="0"/>
              <a:ext cx="6350" cy="9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bIns="0"/>
            <a:lstStyle/>
            <a:p>
              <a:r>
                <a:rPr lang="fr-CH" sz="1400" b="1">
                  <a:latin typeface="Times New Roman" pitchFamily="18" charset="0"/>
                  <a:cs typeface="Times New Roman" pitchFamily="18" charset="0"/>
                </a:rPr>
                <a:t>Institutions, Démocratie, Gouvernance : des conditions nécessaires mais non suffisantes pour un développement durable</a:t>
              </a:r>
              <a:endParaRPr lang="fr-FR" sz="1200" b="1">
                <a:latin typeface="Times New Roman" pitchFamily="18" charset="0"/>
                <a:cs typeface="Times New Roman" pitchFamily="18" charset="0"/>
              </a:endParaRPr>
            </a:p>
            <a:p>
              <a:pPr eaLnBrk="0" hangingPunct="0"/>
              <a:r>
                <a:rPr lang="fr-FR" sz="1400" b="1">
                  <a:latin typeface="Times New Roman" pitchFamily="18" charset="0"/>
                  <a:cs typeface="Times New Roman" pitchFamily="18" charset="0"/>
                  <a:sym typeface="Wingdings" pitchFamily="2" charset="2"/>
                </a:rPr>
                <a:t></a:t>
              </a:r>
              <a:r>
                <a:rPr lang="fr-FR" sz="1400" b="1">
                  <a:latin typeface="Times New Roman" pitchFamily="18" charset="0"/>
                  <a:cs typeface="Times New Roman" pitchFamily="18" charset="0"/>
                </a:rPr>
                <a:t> La centralité de l'Etat fait l'objet d'une remise en cause directe et indirecte aggravant les incertitudes des temps actuels.</a:t>
              </a:r>
              <a:endParaRPr lang="fr-FR" sz="1200" b="1">
                <a:latin typeface="Times New Roman" pitchFamily="18" charset="0"/>
                <a:cs typeface="Times New Roman" pitchFamily="18" charset="0"/>
                <a:sym typeface="Wingdings" pitchFamily="2" charset="2"/>
              </a:endParaRPr>
            </a:p>
            <a:p>
              <a:pPr eaLnBrk="0" hangingPunct="0"/>
              <a:r>
                <a:rPr lang="fr-FR" sz="1400" b="1">
                  <a:latin typeface="Times New Roman" pitchFamily="18" charset="0"/>
                  <a:cs typeface="Times New Roman" pitchFamily="18" charset="0"/>
                  <a:sym typeface="Wingdings" pitchFamily="2" charset="2"/>
                </a:rPr>
                <a:t></a:t>
              </a:r>
              <a:r>
                <a:rPr lang="fr-FR" sz="1400" b="1">
                  <a:latin typeface="Times New Roman" pitchFamily="18" charset="0"/>
                  <a:cs typeface="Times New Roman" pitchFamily="18" charset="0"/>
                </a:rPr>
                <a:t> L'Etat reste l'acteur majeur du développement en ce qu'il est le garant de la cohésion sociale et des bonnes relations internationales sans lesquelles il n'y a aucune possibilité de développement.</a:t>
              </a:r>
              <a:endParaRPr lang="fr-FR" sz="1200" b="1">
                <a:latin typeface="Times New Roman" pitchFamily="18" charset="0"/>
                <a:cs typeface="Times New Roman" pitchFamily="18" charset="0"/>
                <a:sym typeface="Wingdings" pitchFamily="2" charset="2"/>
              </a:endParaRPr>
            </a:p>
            <a:p>
              <a:pPr eaLnBrk="0" hangingPunct="0"/>
              <a:r>
                <a:rPr lang="fr-FR" sz="1200" b="1">
                  <a:latin typeface="Times New Roman" pitchFamily="18" charset="0"/>
                  <a:cs typeface="Times New Roman" pitchFamily="18" charset="0"/>
                  <a:sym typeface="Wingdings" pitchFamily="2" charset="2"/>
                </a:rPr>
                <a:t> </a:t>
              </a:r>
            </a:p>
            <a:p>
              <a:pPr eaLnBrk="0" hangingPunct="0"/>
              <a:endParaRPr lang="fr-FR" sz="1400" b="1">
                <a:latin typeface="Times New Roman" pitchFamily="18" charset="0"/>
                <a:cs typeface="Times New Roman" pitchFamily="18" charset="0"/>
                <a:sym typeface="Wingdings" pitchFamily="2" charset="2"/>
              </a:endParaRPr>
            </a:p>
          </p:txBody>
        </p:sp>
        <p:sp>
          <p:nvSpPr>
            <p:cNvPr id="23558" name="Rectangle 6"/>
            <p:cNvSpPr>
              <a:spLocks noChangeArrowheads="1"/>
            </p:cNvSpPr>
            <p:nvPr/>
          </p:nvSpPr>
          <p:spPr bwMode="auto">
            <a:xfrm>
              <a:off x="0" y="0"/>
              <a:ext cx="6406" cy="929"/>
            </a:xfrm>
            <a:prstGeom prst="rect">
              <a:avLst/>
            </a:prstGeom>
            <a:noFill/>
            <a:ln w="7" cap="sq">
              <a:solidFill>
                <a:srgbClr val="A0A0A0"/>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Arial" charset="0"/>
                <a:ea typeface="ＭＳ Ｐゴシック" charset="0"/>
              </a:endParaRPr>
            </a:p>
          </p:txBody>
        </p:sp>
      </p:grpSp>
      <p:grpSp>
        <p:nvGrpSpPr>
          <p:cNvPr id="4" name="Group 7"/>
          <p:cNvGrpSpPr>
            <a:grpSpLocks/>
          </p:cNvGrpSpPr>
          <p:nvPr/>
        </p:nvGrpSpPr>
        <p:grpSpPr bwMode="auto">
          <a:xfrm>
            <a:off x="4763" y="3698875"/>
            <a:ext cx="4559300" cy="304800"/>
            <a:chOff x="0" y="929"/>
            <a:chExt cx="3197" cy="422"/>
          </a:xfrm>
        </p:grpSpPr>
        <p:sp>
          <p:nvSpPr>
            <p:cNvPr id="23560" name="Rectangle 8"/>
            <p:cNvSpPr>
              <a:spLocks noChangeArrowheads="1"/>
            </p:cNvSpPr>
            <p:nvPr/>
          </p:nvSpPr>
          <p:spPr bwMode="auto">
            <a:xfrm>
              <a:off x="28" y="929"/>
              <a:ext cx="3141" cy="4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bIns="0"/>
            <a:lstStyle/>
            <a:p>
              <a:pPr algn="ctr">
                <a:defRPr/>
              </a:pPr>
              <a:r>
                <a:rPr lang="fr-CH" sz="1400" b="1">
                  <a:latin typeface="Times New Roman" charset="0"/>
                  <a:ea typeface="ＭＳ Ｐゴシック" charset="0"/>
                  <a:cs typeface="Times New Roman" charset="0"/>
                </a:rPr>
                <a:t>Faiblesses</a:t>
              </a:r>
              <a:endParaRPr lang="fr-CH" sz="2000">
                <a:latin typeface="Times New Roman" charset="0"/>
                <a:ea typeface="ＭＳ Ｐゴシック" charset="0"/>
                <a:cs typeface="Times New Roman" charset="0"/>
              </a:endParaRPr>
            </a:p>
            <a:p>
              <a:pPr algn="ctr" eaLnBrk="0" hangingPunct="0">
                <a:defRPr/>
              </a:pPr>
              <a:endParaRPr lang="fr-CH" sz="2400">
                <a:latin typeface="Times New Roman" charset="0"/>
                <a:ea typeface="ＭＳ Ｐゴシック" charset="0"/>
              </a:endParaRPr>
            </a:p>
          </p:txBody>
        </p:sp>
        <p:sp>
          <p:nvSpPr>
            <p:cNvPr id="23561" name="Rectangle 9"/>
            <p:cNvSpPr>
              <a:spLocks noChangeArrowheads="1"/>
            </p:cNvSpPr>
            <p:nvPr/>
          </p:nvSpPr>
          <p:spPr bwMode="auto">
            <a:xfrm>
              <a:off x="0" y="929"/>
              <a:ext cx="3197" cy="422"/>
            </a:xfrm>
            <a:prstGeom prst="rect">
              <a:avLst/>
            </a:prstGeom>
            <a:noFill/>
            <a:ln w="7" cap="sq">
              <a:solidFill>
                <a:srgbClr val="A0A0A0"/>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Arial" charset="0"/>
                <a:ea typeface="ＭＳ Ｐゴシック" charset="0"/>
              </a:endParaRPr>
            </a:p>
          </p:txBody>
        </p:sp>
      </p:grpSp>
      <p:grpSp>
        <p:nvGrpSpPr>
          <p:cNvPr id="5" name="Group 10"/>
          <p:cNvGrpSpPr>
            <a:grpSpLocks/>
          </p:cNvGrpSpPr>
          <p:nvPr/>
        </p:nvGrpSpPr>
        <p:grpSpPr bwMode="auto">
          <a:xfrm>
            <a:off x="4564063" y="3698875"/>
            <a:ext cx="4575175" cy="304800"/>
            <a:chOff x="3197" y="929"/>
            <a:chExt cx="3209" cy="422"/>
          </a:xfrm>
        </p:grpSpPr>
        <p:sp>
          <p:nvSpPr>
            <p:cNvPr id="23563" name="Rectangle 11"/>
            <p:cNvSpPr>
              <a:spLocks noChangeArrowheads="1"/>
            </p:cNvSpPr>
            <p:nvPr/>
          </p:nvSpPr>
          <p:spPr bwMode="auto">
            <a:xfrm>
              <a:off x="3225" y="929"/>
              <a:ext cx="3153" cy="4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lgn="ctr">
                <a:defRPr/>
              </a:pPr>
              <a:r>
                <a:rPr lang="fr-CH" sz="1400" b="1">
                  <a:latin typeface="Times New Roman" charset="0"/>
                  <a:ea typeface="ＭＳ Ｐゴシック" charset="0"/>
                  <a:cs typeface="Times New Roman" charset="0"/>
                </a:rPr>
                <a:t>Forces et faits porteurs de changements</a:t>
              </a:r>
              <a:endParaRPr lang="fr-FR" sz="1200">
                <a:latin typeface="Times New Roman" charset="0"/>
                <a:ea typeface="ＭＳ Ｐゴシック" charset="0"/>
                <a:cs typeface="Times New Roman" charset="0"/>
              </a:endParaRPr>
            </a:p>
            <a:p>
              <a:pPr algn="ctr" eaLnBrk="0" hangingPunct="0">
                <a:defRPr/>
              </a:pPr>
              <a:endParaRPr lang="fr-FR" sz="2400">
                <a:latin typeface="Times New Roman" charset="0"/>
                <a:ea typeface="ＭＳ Ｐゴシック" charset="0"/>
              </a:endParaRPr>
            </a:p>
          </p:txBody>
        </p:sp>
        <p:sp>
          <p:nvSpPr>
            <p:cNvPr id="23564" name="Rectangle 12"/>
            <p:cNvSpPr>
              <a:spLocks noChangeArrowheads="1"/>
            </p:cNvSpPr>
            <p:nvPr/>
          </p:nvSpPr>
          <p:spPr bwMode="auto">
            <a:xfrm>
              <a:off x="3197" y="929"/>
              <a:ext cx="3209" cy="422"/>
            </a:xfrm>
            <a:prstGeom prst="rect">
              <a:avLst/>
            </a:prstGeom>
            <a:noFill/>
            <a:ln w="7" cap="sq">
              <a:solidFill>
                <a:srgbClr val="A0A0A0"/>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Arial" charset="0"/>
                <a:ea typeface="ＭＳ Ｐゴシック" charset="0"/>
              </a:endParaRPr>
            </a:p>
          </p:txBody>
        </p:sp>
      </p:grpSp>
      <p:sp>
        <p:nvSpPr>
          <p:cNvPr id="23565" name="Rectangle 13"/>
          <p:cNvSpPr>
            <a:spLocks noChangeArrowheads="1"/>
          </p:cNvSpPr>
          <p:nvPr/>
        </p:nvSpPr>
        <p:spPr bwMode="auto">
          <a:xfrm>
            <a:off x="4763" y="4005263"/>
            <a:ext cx="4559300" cy="2847975"/>
          </a:xfrm>
          <a:prstGeom prst="rect">
            <a:avLst/>
          </a:prstGeom>
          <a:noFill/>
          <a:ln w="7" cap="sq">
            <a:solidFill>
              <a:srgbClr val="A0A0A0"/>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Arial" charset="0"/>
              <a:ea typeface="ＭＳ Ｐゴシック" charset="0"/>
            </a:endParaRPr>
          </a:p>
        </p:txBody>
      </p:sp>
      <p:grpSp>
        <p:nvGrpSpPr>
          <p:cNvPr id="6" name="Group 14"/>
          <p:cNvGrpSpPr>
            <a:grpSpLocks/>
          </p:cNvGrpSpPr>
          <p:nvPr/>
        </p:nvGrpSpPr>
        <p:grpSpPr bwMode="auto">
          <a:xfrm>
            <a:off x="4564063" y="4005263"/>
            <a:ext cx="4575175" cy="2762250"/>
            <a:chOff x="3197" y="1351"/>
            <a:chExt cx="3209" cy="2566"/>
          </a:xfrm>
        </p:grpSpPr>
        <p:sp>
          <p:nvSpPr>
            <p:cNvPr id="23567" name="Rectangle 15"/>
            <p:cNvSpPr>
              <a:spLocks noChangeArrowheads="1"/>
            </p:cNvSpPr>
            <p:nvPr/>
          </p:nvSpPr>
          <p:spPr bwMode="auto">
            <a:xfrm>
              <a:off x="3225" y="1351"/>
              <a:ext cx="3153" cy="25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indent="-228600">
                <a:lnSpc>
                  <a:spcPct val="80000"/>
                </a:lnSpc>
                <a:tabLst>
                  <a:tab pos="457200" algn="l"/>
                </a:tabLst>
              </a:pPr>
              <a:r>
                <a:rPr lang="fr-FR" sz="1200" b="1">
                  <a:latin typeface="Symbol" pitchFamily="18" charset="2"/>
                  <a:cs typeface="Times New Roman" pitchFamily="18" charset="0"/>
                </a:rPr>
                <a:t>·</a:t>
              </a:r>
              <a:r>
                <a:rPr lang="fr-FR" sz="1200" b="1">
                  <a:latin typeface="Times New Roman" pitchFamily="18" charset="0"/>
                  <a:cs typeface="Times New Roman" pitchFamily="18" charset="0"/>
                </a:rPr>
                <a:t> </a:t>
              </a:r>
              <a:r>
                <a:rPr lang="fr-CH" sz="1200" b="1">
                  <a:latin typeface="Times New Roman" pitchFamily="18" charset="0"/>
                  <a:cs typeface="Times New Roman" pitchFamily="18" charset="0"/>
                </a:rPr>
                <a:t>M</a:t>
              </a:r>
              <a:r>
                <a:rPr lang="fr-FR" sz="1200" b="1">
                  <a:latin typeface="Times New Roman" pitchFamily="18" charset="0"/>
                  <a:cs typeface="Times New Roman" pitchFamily="18" charset="0"/>
                </a:rPr>
                <a:t>ultipartisme intégral qui a permis des avancées notoires au plan des libertés individuelles et collectives</a:t>
              </a:r>
            </a:p>
            <a:p>
              <a:pPr indent="-228600" eaLnBrk="0" hangingPunct="0">
                <a:lnSpc>
                  <a:spcPct val="80000"/>
                </a:lnSpc>
                <a:tabLst>
                  <a:tab pos="457200" algn="l"/>
                </a:tabLst>
              </a:pPr>
              <a:r>
                <a:rPr lang="fr-FR" sz="1200" b="1">
                  <a:latin typeface="Symbol" pitchFamily="18" charset="2"/>
                  <a:cs typeface="Times New Roman" pitchFamily="18" charset="0"/>
                </a:rPr>
                <a:t>·</a:t>
              </a:r>
              <a:r>
                <a:rPr lang="fr-FR" sz="1200" b="1">
                  <a:latin typeface="Times New Roman" pitchFamily="18" charset="0"/>
                  <a:cs typeface="Times New Roman" pitchFamily="18" charset="0"/>
                </a:rPr>
                <a:t> Presse plurielle et  la mise en œuvre de plusieurs espaces d</a:t>
              </a:r>
              <a:r>
                <a:rPr lang="ja-JP" altLang="fr-FR" sz="1200" b="1">
                  <a:cs typeface="Times New Roman" pitchFamily="18" charset="0"/>
                </a:rPr>
                <a:t>’</a:t>
              </a:r>
              <a:r>
                <a:rPr lang="fr-FR" altLang="ja-JP" sz="1200" b="1">
                  <a:latin typeface="Times New Roman" pitchFamily="18" charset="0"/>
                  <a:cs typeface="Times New Roman" pitchFamily="18" charset="0"/>
                </a:rPr>
                <a:t>échanges sur les quest° d</a:t>
              </a:r>
              <a:r>
                <a:rPr lang="ja-JP" altLang="fr-FR" sz="1200" b="1">
                  <a:cs typeface="Times New Roman" pitchFamily="18" charset="0"/>
                </a:rPr>
                <a:t>’</a:t>
              </a:r>
              <a:r>
                <a:rPr lang="fr-FR" altLang="ja-JP" sz="1200" b="1">
                  <a:latin typeface="Times New Roman" pitchFamily="18" charset="0"/>
                  <a:cs typeface="Times New Roman" pitchFamily="18" charset="0"/>
                </a:rPr>
                <a:t>intérêt national</a:t>
              </a:r>
            </a:p>
            <a:p>
              <a:pPr indent="-228600" eaLnBrk="0" hangingPunct="0">
                <a:lnSpc>
                  <a:spcPct val="80000"/>
                </a:lnSpc>
                <a:tabLst>
                  <a:tab pos="457200" algn="l"/>
                </a:tabLst>
              </a:pPr>
              <a:r>
                <a:rPr lang="fr-FR" sz="1200" b="1">
                  <a:latin typeface="Symbol" pitchFamily="18" charset="2"/>
                  <a:cs typeface="Times New Roman" pitchFamily="18" charset="0"/>
                </a:rPr>
                <a:t>·</a:t>
              </a:r>
              <a:r>
                <a:rPr lang="fr-FR" sz="1200" b="1">
                  <a:latin typeface="Times New Roman" pitchFamily="18" charset="0"/>
                  <a:cs typeface="Times New Roman" pitchFamily="18" charset="0"/>
                </a:rPr>
                <a:t> Vie associative développée qui a permis l</a:t>
              </a:r>
              <a:r>
                <a:rPr lang="ja-JP" altLang="fr-FR" sz="1200" b="1">
                  <a:cs typeface="Times New Roman" pitchFamily="18" charset="0"/>
                </a:rPr>
                <a:t>’</a:t>
              </a:r>
              <a:r>
                <a:rPr lang="fr-FR" altLang="ja-JP" sz="1200" b="1">
                  <a:latin typeface="Times New Roman" pitchFamily="18" charset="0"/>
                  <a:cs typeface="Times New Roman" pitchFamily="18" charset="0"/>
                </a:rPr>
                <a:t>éclosion de plusieurs initiatives et le renforcement de la société civile</a:t>
              </a:r>
            </a:p>
            <a:p>
              <a:pPr indent="-228600" eaLnBrk="0" hangingPunct="0">
                <a:lnSpc>
                  <a:spcPct val="80000"/>
                </a:lnSpc>
                <a:tabLst>
                  <a:tab pos="457200" algn="l"/>
                </a:tabLst>
              </a:pPr>
              <a:r>
                <a:rPr lang="fr-FR" sz="1200" b="1">
                  <a:latin typeface="Symbol" pitchFamily="18" charset="2"/>
                  <a:cs typeface="Times New Roman" pitchFamily="18" charset="0"/>
                </a:rPr>
                <a:t>·</a:t>
              </a:r>
              <a:r>
                <a:rPr lang="fr-FR" sz="1200" b="1">
                  <a:latin typeface="Times New Roman" pitchFamily="18" charset="0"/>
                  <a:cs typeface="Times New Roman" pitchFamily="18" charset="0"/>
                </a:rPr>
                <a:t> La décentralisation en cours dans laquelle  tous les maliens ont placé un espoir de voir enfin les populat° responsables de la gestion de leurs propres affaires</a:t>
              </a:r>
            </a:p>
            <a:p>
              <a:pPr indent="-228600" eaLnBrk="0" hangingPunct="0">
                <a:lnSpc>
                  <a:spcPct val="80000"/>
                </a:lnSpc>
                <a:tabLst>
                  <a:tab pos="457200" algn="l"/>
                </a:tabLst>
              </a:pPr>
              <a:r>
                <a:rPr lang="fr-FR" sz="1200" b="1">
                  <a:latin typeface="Symbol" pitchFamily="18" charset="2"/>
                  <a:cs typeface="Times New Roman" pitchFamily="18" charset="0"/>
                </a:rPr>
                <a:t>·</a:t>
              </a:r>
              <a:r>
                <a:rPr lang="fr-FR" sz="1200" b="1">
                  <a:latin typeface="Times New Roman" pitchFamily="18" charset="0"/>
                  <a:cs typeface="Times New Roman" pitchFamily="18" charset="0"/>
                </a:rPr>
                <a:t> L</a:t>
              </a:r>
              <a:r>
                <a:rPr lang="ja-JP" altLang="fr-FR" sz="1200" b="1">
                  <a:cs typeface="Times New Roman" pitchFamily="18" charset="0"/>
                </a:rPr>
                <a:t>’</a:t>
              </a:r>
              <a:r>
                <a:rPr lang="fr-FR" altLang="ja-JP" sz="1200" b="1">
                  <a:latin typeface="Times New Roman" pitchFamily="18" charset="0"/>
                  <a:cs typeface="Times New Roman" pitchFamily="18" charset="0"/>
                </a:rPr>
                <a:t>instaurat° de la démocratie  si elle se fonde sur « la participat° réelle des différents acteurs, la consolidat° par le respect des principes élémentaires</a:t>
              </a:r>
            </a:p>
            <a:p>
              <a:pPr indent="-228600" eaLnBrk="0" hangingPunct="0">
                <a:lnSpc>
                  <a:spcPct val="80000"/>
                </a:lnSpc>
                <a:tabLst>
                  <a:tab pos="457200" algn="l"/>
                </a:tabLst>
              </a:pPr>
              <a:r>
                <a:rPr lang="fr-FR" sz="1200" b="1">
                  <a:latin typeface="Symbol" pitchFamily="18" charset="2"/>
                  <a:cs typeface="Times New Roman" pitchFamily="18" charset="0"/>
                </a:rPr>
                <a:t>·</a:t>
              </a:r>
              <a:r>
                <a:rPr lang="fr-FR" sz="1200" b="1">
                  <a:latin typeface="Times New Roman" pitchFamily="18" charset="0"/>
                  <a:cs typeface="Times New Roman" pitchFamily="18" charset="0"/>
                </a:rPr>
                <a:t> La fin du conflit dans le septentrion malien et le retour de la paix</a:t>
              </a:r>
            </a:p>
            <a:p>
              <a:pPr indent="-228600" eaLnBrk="0" hangingPunct="0">
                <a:lnSpc>
                  <a:spcPct val="80000"/>
                </a:lnSpc>
                <a:tabLst>
                  <a:tab pos="457200" algn="l"/>
                </a:tabLst>
              </a:pPr>
              <a:r>
                <a:rPr lang="fr-FR" sz="1200" b="1">
                  <a:latin typeface="Symbol" pitchFamily="18" charset="2"/>
                  <a:cs typeface="Times New Roman" pitchFamily="18" charset="0"/>
                </a:rPr>
                <a:t>·</a:t>
              </a:r>
              <a:r>
                <a:rPr lang="fr-FR" sz="1200" b="1">
                  <a:latin typeface="Times New Roman" pitchFamily="18" charset="0"/>
                  <a:cs typeface="Times New Roman" pitchFamily="18" charset="0"/>
                </a:rPr>
                <a:t> La forte implicat° des femmes dans la vie politique et socio- économique du pays</a:t>
              </a:r>
            </a:p>
            <a:p>
              <a:pPr indent="-228600" eaLnBrk="0" hangingPunct="0">
                <a:lnSpc>
                  <a:spcPct val="80000"/>
                </a:lnSpc>
                <a:tabLst>
                  <a:tab pos="457200" algn="l"/>
                </a:tabLst>
              </a:pPr>
              <a:r>
                <a:rPr lang="fr-CH" sz="1200" b="1">
                  <a:latin typeface="Symbol" pitchFamily="18" charset="2"/>
                  <a:cs typeface="Times New Roman" pitchFamily="18" charset="0"/>
                </a:rPr>
                <a:t>· </a:t>
              </a:r>
              <a:r>
                <a:rPr lang="fr-FR" sz="1200" b="1">
                  <a:latin typeface="Times New Roman" pitchFamily="18" charset="0"/>
                  <a:cs typeface="Times New Roman" pitchFamily="18" charset="0"/>
                </a:rPr>
                <a:t>L</a:t>
              </a:r>
              <a:r>
                <a:rPr lang="ja-JP" altLang="fr-FR" sz="1200" b="1">
                  <a:cs typeface="Times New Roman" pitchFamily="18" charset="0"/>
                </a:rPr>
                <a:t>’</a:t>
              </a:r>
              <a:r>
                <a:rPr lang="fr-FR" altLang="ja-JP" sz="1200" b="1">
                  <a:latin typeface="Times New Roman" pitchFamily="18" charset="0"/>
                  <a:cs typeface="Times New Roman" pitchFamily="18" charset="0"/>
                </a:rPr>
                <a:t>intégrat° régionale et la confiance placée par les organismes de coopérat° internationale dans les institut° du pays</a:t>
              </a:r>
              <a:endParaRPr lang="fr-FR" sz="1200" b="1">
                <a:latin typeface="Times New Roman" pitchFamily="18" charset="0"/>
              </a:endParaRPr>
            </a:p>
          </p:txBody>
        </p:sp>
        <p:sp>
          <p:nvSpPr>
            <p:cNvPr id="23568" name="Rectangle 16"/>
            <p:cNvSpPr>
              <a:spLocks noChangeArrowheads="1"/>
            </p:cNvSpPr>
            <p:nvPr/>
          </p:nvSpPr>
          <p:spPr bwMode="auto">
            <a:xfrm>
              <a:off x="3197" y="1351"/>
              <a:ext cx="3209" cy="2566"/>
            </a:xfrm>
            <a:prstGeom prst="rect">
              <a:avLst/>
            </a:prstGeom>
            <a:noFill/>
            <a:ln w="7" cap="sq">
              <a:solidFill>
                <a:srgbClr val="A0A0A0"/>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Arial" charset="0"/>
                <a:ea typeface="ＭＳ Ｐゴシック" charset="0"/>
              </a:endParaRPr>
            </a:p>
          </p:txBody>
        </p:sp>
      </p:gr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4763" y="4763"/>
            <a:ext cx="9134475" cy="6161087"/>
            <a:chOff x="0" y="0"/>
            <a:chExt cx="6350" cy="2757"/>
          </a:xfrm>
        </p:grpSpPr>
        <p:grpSp>
          <p:nvGrpSpPr>
            <p:cNvPr id="3" name="Group 3"/>
            <p:cNvGrpSpPr>
              <a:grpSpLocks/>
            </p:cNvGrpSpPr>
            <p:nvPr/>
          </p:nvGrpSpPr>
          <p:grpSpPr bwMode="auto">
            <a:xfrm>
              <a:off x="28" y="0"/>
              <a:ext cx="6294" cy="2757"/>
              <a:chOff x="0" y="0"/>
              <a:chExt cx="6294" cy="2757"/>
            </a:xfrm>
          </p:grpSpPr>
          <p:sp>
            <p:nvSpPr>
              <p:cNvPr id="24580" name="Rectangle 4"/>
              <p:cNvSpPr>
                <a:spLocks noChangeArrowheads="1"/>
              </p:cNvSpPr>
              <p:nvPr/>
            </p:nvSpPr>
            <p:spPr bwMode="auto">
              <a:xfrm>
                <a:off x="0" y="0"/>
                <a:ext cx="629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bIns="0">
                <a:spAutoFit/>
              </a:bodyPr>
              <a:lstStyle/>
              <a:p>
                <a:pPr algn="ctr"/>
                <a:r>
                  <a:rPr lang="fr-CH" sz="1400" b="1">
                    <a:latin typeface="Times New Roman" pitchFamily="18" charset="0"/>
                    <a:cs typeface="Times New Roman" pitchFamily="18" charset="0"/>
                  </a:rPr>
                  <a:t> </a:t>
                </a:r>
                <a:endParaRPr lang="fr-CH" sz="2000">
                  <a:latin typeface="Times New Roman" pitchFamily="18" charset="0"/>
                  <a:cs typeface="Times New Roman" pitchFamily="18" charset="0"/>
                </a:endParaRPr>
              </a:p>
              <a:p>
                <a:pPr algn="ctr" eaLnBrk="0" hangingPunct="0"/>
                <a:endParaRPr lang="fr-CH" sz="2400">
                  <a:latin typeface="Times New Roman" pitchFamily="18" charset="0"/>
                </a:endParaRPr>
              </a:p>
            </p:txBody>
          </p:sp>
          <p:sp>
            <p:nvSpPr>
              <p:cNvPr id="24581" name="Rectangle 5"/>
              <p:cNvSpPr>
                <a:spLocks noChangeArrowheads="1"/>
              </p:cNvSpPr>
              <p:nvPr/>
            </p:nvSpPr>
            <p:spPr bwMode="auto">
              <a:xfrm>
                <a:off x="0" y="483"/>
                <a:ext cx="6295" cy="22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bIns="0">
                <a:spAutoFit/>
              </a:bodyPr>
              <a:lstStyle/>
              <a:p>
                <a:pPr algn="ctr"/>
                <a:endParaRPr lang="fr-CH" sz="2800">
                  <a:latin typeface="Times" charset="0"/>
                </a:endParaRPr>
              </a:p>
              <a:p>
                <a:pPr algn="ctr" eaLnBrk="0" hangingPunct="0"/>
                <a:r>
                  <a:rPr lang="fr-CH" b="1">
                    <a:latin typeface="Times" charset="0"/>
                  </a:rPr>
                  <a:t>Axes de la modernisation de l'Etat :</a:t>
                </a:r>
                <a:endParaRPr lang="fr-CH" sz="2800">
                  <a:latin typeface="Times" charset="0"/>
                </a:endParaRPr>
              </a:p>
              <a:p>
                <a:pPr algn="ctr" eaLnBrk="0" hangingPunct="0"/>
                <a:r>
                  <a:rPr lang="fr-CH" sz="1600">
                    <a:latin typeface="Times" charset="0"/>
                  </a:rPr>
                  <a:t> </a:t>
                </a:r>
                <a:endParaRPr lang="fr-FR" sz="1600">
                  <a:latin typeface="Times" charset="0"/>
                </a:endParaRPr>
              </a:p>
              <a:p>
                <a:pPr algn="ctr" eaLnBrk="0" hangingPunct="0"/>
                <a:r>
                  <a:rPr lang="fr-FR">
                    <a:latin typeface="Times" charset="0"/>
                  </a:rPr>
                  <a:t>La modernisation doit être globale et concerner l'ensemble du tissu social malien.</a:t>
                </a:r>
              </a:p>
              <a:p>
                <a:pPr algn="ctr" eaLnBrk="0" hangingPunct="0"/>
                <a:r>
                  <a:rPr lang="fr-FR">
                    <a:latin typeface="Times" charset="0"/>
                  </a:rPr>
                  <a:t>Pour atteindre cet objectif, elle touchera au premier chef l'appareil d'Etat qui demeure l'instrument irremplaçable de la construction de notre commune destinée.</a:t>
                </a:r>
              </a:p>
              <a:p>
                <a:pPr algn="ctr" eaLnBrk="0" hangingPunct="0"/>
                <a:r>
                  <a:rPr lang="fr-CH">
                    <a:latin typeface="Times" charset="0"/>
                  </a:rPr>
                  <a:t> </a:t>
                </a:r>
                <a:endParaRPr lang="fr-FR" sz="1600">
                  <a:latin typeface="Times" charset="0"/>
                </a:endParaRPr>
              </a:p>
              <a:p>
                <a:pPr algn="ctr" eaLnBrk="0" hangingPunct="0"/>
                <a:r>
                  <a:rPr lang="fr-CH">
                    <a:latin typeface="Times" charset="0"/>
                    <a:sym typeface="Wingdings" pitchFamily="2" charset="2"/>
                  </a:rPr>
                  <a:t></a:t>
                </a:r>
                <a:r>
                  <a:rPr lang="fr-CH">
                    <a:latin typeface="Times" charset="0"/>
                  </a:rPr>
                  <a:t> </a:t>
                </a:r>
                <a:r>
                  <a:rPr lang="fr-FR">
                    <a:latin typeface="Times" charset="0"/>
                    <a:sym typeface="Wingdings" pitchFamily="2" charset="2"/>
                  </a:rPr>
                  <a:t>L'Etat sera l'ordonnateur et le garant du Pacte Social. En toute circonstance, la souveraineté de l'Etat doit s'exprimer à l'égard de tous sur l'espace territorial national.</a:t>
                </a:r>
                <a:endParaRPr lang="fr-FR" sz="1600">
                  <a:latin typeface="Times" charset="0"/>
                  <a:sym typeface="Wingdings" pitchFamily="2" charset="2"/>
                </a:endParaRPr>
              </a:p>
              <a:p>
                <a:pPr algn="ctr" eaLnBrk="0" hangingPunct="0"/>
                <a:r>
                  <a:rPr lang="fr-FR">
                    <a:latin typeface="Times" charset="0"/>
                    <a:sym typeface="Wingdings" pitchFamily="2" charset="2"/>
                  </a:rPr>
                  <a:t> </a:t>
                </a:r>
                <a:endParaRPr lang="fr-FR" sz="1600">
                  <a:latin typeface="Times" charset="0"/>
                  <a:sym typeface="Wingdings" pitchFamily="2" charset="2"/>
                </a:endParaRPr>
              </a:p>
              <a:p>
                <a:pPr algn="ctr" eaLnBrk="0" hangingPunct="0"/>
                <a:r>
                  <a:rPr lang="fr-FR">
                    <a:latin typeface="Times" charset="0"/>
                    <a:sym typeface="Wingdings" pitchFamily="2" charset="2"/>
                  </a:rPr>
                  <a:t></a:t>
                </a:r>
                <a:r>
                  <a:rPr lang="fr-FR">
                    <a:latin typeface="Times" charset="0"/>
                  </a:rPr>
                  <a:t> L'Etat doit être le garant de la sécurité des personnes et des biens. C'est là une de ses missions essentielles.</a:t>
                </a:r>
                <a:endParaRPr lang="fr-FR" sz="1600">
                  <a:latin typeface="Times" charset="0"/>
                  <a:sym typeface="Wingdings" pitchFamily="2" charset="2"/>
                </a:endParaRPr>
              </a:p>
              <a:p>
                <a:pPr algn="ctr" eaLnBrk="0" hangingPunct="0"/>
                <a:r>
                  <a:rPr lang="fr-FR">
                    <a:latin typeface="Times" charset="0"/>
                    <a:sym typeface="Wingdings" pitchFamily="2" charset="2"/>
                  </a:rPr>
                  <a:t> </a:t>
                </a:r>
                <a:endParaRPr lang="fr-FR" sz="1600">
                  <a:latin typeface="Times" charset="0"/>
                  <a:sym typeface="Wingdings" pitchFamily="2" charset="2"/>
                </a:endParaRPr>
              </a:p>
              <a:p>
                <a:pPr algn="ctr" eaLnBrk="0" hangingPunct="0"/>
                <a:r>
                  <a:rPr lang="fr-FR">
                    <a:latin typeface="Times" charset="0"/>
                    <a:sym typeface="Wingdings" pitchFamily="2" charset="2"/>
                  </a:rPr>
                  <a:t></a:t>
                </a:r>
                <a:r>
                  <a:rPr lang="fr-FR">
                    <a:latin typeface="Times" charset="0"/>
                  </a:rPr>
                  <a:t> l'Etat, doit prendre en charge la préparation de l'avenir en suscitant d'une part, les réflexions prospectives sur le devenir de la société et en appuyant d'autre part, les grands travaux qui façonneront le futur des citoyens.</a:t>
                </a:r>
                <a:endParaRPr lang="fr-FR" sz="1600">
                  <a:latin typeface="Times" charset="0"/>
                  <a:sym typeface="Wingdings" pitchFamily="2" charset="2"/>
                </a:endParaRPr>
              </a:p>
              <a:p>
                <a:pPr algn="ctr" eaLnBrk="0" hangingPunct="0"/>
                <a:r>
                  <a:rPr lang="fr-FR" sz="1600">
                    <a:latin typeface="Times" charset="0"/>
                    <a:sym typeface="Wingdings" pitchFamily="2" charset="2"/>
                  </a:rPr>
                  <a:t> </a:t>
                </a:r>
              </a:p>
              <a:p>
                <a:pPr algn="ctr" eaLnBrk="0" hangingPunct="0"/>
                <a:endParaRPr lang="fr-FR">
                  <a:latin typeface="Times" charset="0"/>
                  <a:sym typeface="Wingdings" pitchFamily="2" charset="2"/>
                </a:endParaRPr>
              </a:p>
            </p:txBody>
          </p:sp>
        </p:grpSp>
        <p:sp>
          <p:nvSpPr>
            <p:cNvPr id="24582" name="Rectangle 6"/>
            <p:cNvSpPr>
              <a:spLocks noChangeArrowheads="1"/>
            </p:cNvSpPr>
            <p:nvPr/>
          </p:nvSpPr>
          <p:spPr bwMode="auto">
            <a:xfrm>
              <a:off x="0" y="0"/>
              <a:ext cx="6350" cy="2586"/>
            </a:xfrm>
            <a:prstGeom prst="rect">
              <a:avLst/>
            </a:prstGeom>
            <a:noFill/>
            <a:ln w="7" cap="sq">
              <a:solidFill>
                <a:srgbClr val="A0A0A0"/>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Arial" charset="0"/>
                <a:ea typeface="ＭＳ Ｐゴシック" charset="0"/>
              </a:endParaRPr>
            </a:p>
          </p:txBody>
        </p:sp>
      </p:grpSp>
      <p:sp>
        <p:nvSpPr>
          <p:cNvPr id="24583" name="Rectangle 7"/>
          <p:cNvSpPr>
            <a:spLocks noChangeArrowheads="1"/>
          </p:cNvSpPr>
          <p:nvPr/>
        </p:nvSpPr>
        <p:spPr bwMode="auto">
          <a:xfrm>
            <a:off x="0" y="0"/>
            <a:ext cx="9144000" cy="5791200"/>
          </a:xfrm>
          <a:prstGeom prst="rect">
            <a:avLst/>
          </a:prstGeom>
          <a:noFill/>
          <a:ln w="9525" cap="sq">
            <a:solidFill>
              <a:srgbClr val="A0A0A0"/>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Arial" charset="0"/>
              <a:ea typeface="ＭＳ Ｐゴシック" charset="0"/>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0" y="1557338"/>
            <a:ext cx="9144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r>
              <a:rPr lang="fr-CH" sz="1600" b="1">
                <a:latin typeface="Times New Roman" pitchFamily="18" charset="0"/>
                <a:cs typeface="Times New Roman" pitchFamily="18" charset="0"/>
              </a:rPr>
              <a:t>Autre enjeu majeur : La montée des mouvements confessionnels</a:t>
            </a:r>
            <a:r>
              <a:rPr lang="fr-FR" sz="1300">
                <a:latin typeface="Times New Roman" pitchFamily="18" charset="0"/>
              </a:rPr>
              <a:t> </a:t>
            </a:r>
            <a:endParaRPr lang="fr-FR" sz="2800">
              <a:latin typeface="Times New Roman" pitchFamily="18" charset="0"/>
            </a:endParaRPr>
          </a:p>
        </p:txBody>
      </p:sp>
      <p:grpSp>
        <p:nvGrpSpPr>
          <p:cNvPr id="2" name="Group 3"/>
          <p:cNvGrpSpPr>
            <a:grpSpLocks/>
          </p:cNvGrpSpPr>
          <p:nvPr/>
        </p:nvGrpSpPr>
        <p:grpSpPr bwMode="auto">
          <a:xfrm>
            <a:off x="0" y="1647825"/>
            <a:ext cx="9144000" cy="3941763"/>
            <a:chOff x="-3" y="-3"/>
            <a:chExt cx="6172" cy="2557"/>
          </a:xfrm>
        </p:grpSpPr>
        <p:grpSp>
          <p:nvGrpSpPr>
            <p:cNvPr id="3" name="Group 4"/>
            <p:cNvGrpSpPr>
              <a:grpSpLocks/>
            </p:cNvGrpSpPr>
            <p:nvPr/>
          </p:nvGrpSpPr>
          <p:grpSpPr bwMode="auto">
            <a:xfrm>
              <a:off x="0" y="0"/>
              <a:ext cx="6166" cy="2554"/>
              <a:chOff x="0" y="0"/>
              <a:chExt cx="6166" cy="2554"/>
            </a:xfrm>
          </p:grpSpPr>
          <p:sp>
            <p:nvSpPr>
              <p:cNvPr id="26629" name="Rectangle 5"/>
              <p:cNvSpPr>
                <a:spLocks noChangeArrowheads="1"/>
              </p:cNvSpPr>
              <p:nvPr/>
            </p:nvSpPr>
            <p:spPr bwMode="auto">
              <a:xfrm>
                <a:off x="28" y="237"/>
                <a:ext cx="6110" cy="2317"/>
              </a:xfrm>
              <a:prstGeom prst="rect">
                <a:avLst/>
              </a:prstGeom>
              <a:noFill/>
              <a:ln w="12700" cap="sq">
                <a:no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lgn="ctr"/>
                <a:r>
                  <a:rPr lang="fr-CH" sz="1400">
                    <a:latin typeface="Times New Roman" pitchFamily="18" charset="0"/>
                    <a:cs typeface="Times New Roman" pitchFamily="18" charset="0"/>
                  </a:rPr>
                  <a:t> </a:t>
                </a:r>
                <a:endParaRPr lang="fr-FR" sz="1200">
                  <a:latin typeface="Times New Roman" pitchFamily="18" charset="0"/>
                  <a:cs typeface="Times New Roman" pitchFamily="18" charset="0"/>
                </a:endParaRPr>
              </a:p>
              <a:p>
                <a:pPr algn="ctr" eaLnBrk="0" hangingPunct="0"/>
                <a:r>
                  <a:rPr lang="fr-CH" sz="1400">
                    <a:latin typeface="Times New Roman" pitchFamily="18" charset="0"/>
                    <a:cs typeface="Times New Roman" pitchFamily="18" charset="0"/>
                  </a:rPr>
                  <a:t>La perception</a:t>
                </a:r>
                <a:r>
                  <a:rPr lang="fr-FR" sz="1400">
                    <a:latin typeface="Times New Roman" pitchFamily="18" charset="0"/>
                    <a:cs typeface="Times New Roman" pitchFamily="18" charset="0"/>
                  </a:rPr>
                  <a:t> des manifestations nouvelles du fait religieux dans notre pays est complexe :</a:t>
                </a:r>
                <a:endParaRPr lang="fr-FR" sz="1200">
                  <a:latin typeface="Times New Roman" pitchFamily="18" charset="0"/>
                  <a:cs typeface="Times New Roman" pitchFamily="18" charset="0"/>
                </a:endParaRPr>
              </a:p>
              <a:p>
                <a:pPr algn="ctr" eaLnBrk="0" hangingPunct="0"/>
                <a:r>
                  <a:rPr lang="fr-FR" sz="1400">
                    <a:latin typeface="Times New Roman" pitchFamily="18" charset="0"/>
                    <a:cs typeface="Times New Roman" pitchFamily="18" charset="0"/>
                  </a:rPr>
                  <a:t> </a:t>
                </a:r>
                <a:endParaRPr lang="fr-FR" sz="1200">
                  <a:latin typeface="Times New Roman" pitchFamily="18" charset="0"/>
                  <a:cs typeface="Times New Roman" pitchFamily="18" charset="0"/>
                </a:endParaRPr>
              </a:p>
              <a:p>
                <a:pPr algn="ctr" eaLnBrk="0" hangingPunct="0"/>
                <a:r>
                  <a:rPr lang="fr-FR" sz="1400">
                    <a:latin typeface="Times New Roman" pitchFamily="18" charset="0"/>
                    <a:cs typeface="Times New Roman" pitchFamily="18" charset="0"/>
                    <a:sym typeface="Wingdings" pitchFamily="2" charset="2"/>
                  </a:rPr>
                  <a:t></a:t>
                </a:r>
                <a:r>
                  <a:rPr lang="fr-FR" sz="1400">
                    <a:latin typeface="Times New Roman" pitchFamily="18" charset="0"/>
                    <a:cs typeface="Times New Roman" pitchFamily="18" charset="0"/>
                  </a:rPr>
                  <a:t> </a:t>
                </a:r>
                <a:r>
                  <a:rPr lang="fr-CA" sz="1400">
                    <a:latin typeface="Times New Roman" pitchFamily="18" charset="0"/>
                    <a:cs typeface="Times New Roman" pitchFamily="18" charset="0"/>
                    <a:sym typeface="Wingdings" pitchFamily="2" charset="2"/>
                  </a:rPr>
                  <a:t>la prolifération de tendances confrériques et de  mouvements confessionnels divergents,</a:t>
                </a:r>
                <a:endParaRPr lang="fr-FR" sz="1200">
                  <a:latin typeface="Times New Roman" pitchFamily="18" charset="0"/>
                  <a:cs typeface="Times New Roman" pitchFamily="18" charset="0"/>
                  <a:sym typeface="Wingdings" pitchFamily="2" charset="2"/>
                </a:endParaRPr>
              </a:p>
              <a:p>
                <a:pPr algn="ctr" eaLnBrk="0" hangingPunct="0"/>
                <a:r>
                  <a:rPr lang="fr-CA" sz="1400">
                    <a:latin typeface="Times New Roman" pitchFamily="18" charset="0"/>
                    <a:cs typeface="Times New Roman" pitchFamily="18" charset="0"/>
                    <a:sym typeface="Wingdings" pitchFamily="2" charset="2"/>
                  </a:rPr>
                  <a:t> </a:t>
                </a:r>
                <a:endParaRPr lang="fr-FR" sz="1200">
                  <a:latin typeface="Times New Roman" pitchFamily="18" charset="0"/>
                  <a:cs typeface="Times New Roman" pitchFamily="18" charset="0"/>
                  <a:sym typeface="Wingdings" pitchFamily="2" charset="2"/>
                </a:endParaRPr>
              </a:p>
              <a:p>
                <a:pPr algn="ctr" eaLnBrk="0" hangingPunct="0"/>
                <a:r>
                  <a:rPr lang="fr-FR" sz="1400">
                    <a:latin typeface="Times New Roman" pitchFamily="18" charset="0"/>
                    <a:cs typeface="Times New Roman" pitchFamily="18" charset="0"/>
                    <a:sym typeface="Wingdings" pitchFamily="2" charset="2"/>
                  </a:rPr>
                  <a:t></a:t>
                </a:r>
                <a:r>
                  <a:rPr lang="fr-FR" sz="1400">
                    <a:latin typeface="Times New Roman" pitchFamily="18" charset="0"/>
                    <a:cs typeface="Times New Roman" pitchFamily="18" charset="0"/>
                  </a:rPr>
                  <a:t> l</a:t>
                </a:r>
                <a:r>
                  <a:rPr lang="ja-JP" altLang="fr-FR" sz="1400">
                    <a:cs typeface="Times New Roman" pitchFamily="18" charset="0"/>
                  </a:rPr>
                  <a:t>’</a:t>
                </a:r>
                <a:r>
                  <a:rPr lang="fr-FR" altLang="ja-JP" sz="1400">
                    <a:latin typeface="Times New Roman" pitchFamily="18" charset="0"/>
                    <a:cs typeface="Times New Roman" pitchFamily="18" charset="0"/>
                  </a:rPr>
                  <a:t>interférence toujours plus marquée de la religion dans la gestion de la chose politique,</a:t>
                </a:r>
                <a:endParaRPr lang="fr-FR" altLang="ja-JP" sz="1200">
                  <a:latin typeface="Times New Roman" pitchFamily="18" charset="0"/>
                  <a:cs typeface="Times New Roman" pitchFamily="18" charset="0"/>
                  <a:sym typeface="Wingdings" pitchFamily="2" charset="2"/>
                </a:endParaRPr>
              </a:p>
              <a:p>
                <a:pPr algn="ctr" eaLnBrk="0" hangingPunct="0"/>
                <a:r>
                  <a:rPr lang="fr-FR" sz="1400">
                    <a:latin typeface="Times New Roman" pitchFamily="18" charset="0"/>
                    <a:cs typeface="Times New Roman" pitchFamily="18" charset="0"/>
                    <a:sym typeface="Wingdings" pitchFamily="2" charset="2"/>
                  </a:rPr>
                  <a:t> </a:t>
                </a:r>
                <a:endParaRPr lang="fr-FR" sz="1200">
                  <a:latin typeface="Times New Roman" pitchFamily="18" charset="0"/>
                  <a:cs typeface="Times New Roman" pitchFamily="18" charset="0"/>
                  <a:sym typeface="Wingdings" pitchFamily="2" charset="2"/>
                </a:endParaRPr>
              </a:p>
              <a:p>
                <a:pPr algn="ctr" eaLnBrk="0" hangingPunct="0"/>
                <a:r>
                  <a:rPr lang="fr-FR" sz="1400">
                    <a:latin typeface="Times New Roman" pitchFamily="18" charset="0"/>
                    <a:cs typeface="Times New Roman" pitchFamily="18" charset="0"/>
                    <a:sym typeface="Wingdings" pitchFamily="2" charset="2"/>
                  </a:rPr>
                  <a:t></a:t>
                </a:r>
                <a:r>
                  <a:rPr lang="fr-FR" sz="1400">
                    <a:latin typeface="Times New Roman" pitchFamily="18" charset="0"/>
                    <a:cs typeface="Times New Roman" pitchFamily="18" charset="0"/>
                  </a:rPr>
                  <a:t> l</a:t>
                </a:r>
                <a:r>
                  <a:rPr lang="ja-JP" altLang="fr-FR" sz="1400">
                    <a:cs typeface="Times New Roman" pitchFamily="18" charset="0"/>
                  </a:rPr>
                  <a:t>’</a:t>
                </a:r>
                <a:r>
                  <a:rPr lang="fr-FR" altLang="ja-JP" sz="1400">
                    <a:latin typeface="Times New Roman" pitchFamily="18" charset="0"/>
                    <a:cs typeface="Times New Roman" pitchFamily="18" charset="0"/>
                  </a:rPr>
                  <a:t>incursion croissante des prêcheurs dans les médias de communication de masse,</a:t>
                </a:r>
                <a:endParaRPr lang="fr-FR" altLang="ja-JP" sz="1200">
                  <a:latin typeface="Times New Roman" pitchFamily="18" charset="0"/>
                  <a:cs typeface="Times New Roman" pitchFamily="18" charset="0"/>
                  <a:sym typeface="Wingdings" pitchFamily="2" charset="2"/>
                </a:endParaRPr>
              </a:p>
              <a:p>
                <a:pPr algn="ctr" eaLnBrk="0" hangingPunct="0"/>
                <a:r>
                  <a:rPr lang="fr-FR" sz="1400">
                    <a:latin typeface="Times New Roman" pitchFamily="18" charset="0"/>
                    <a:cs typeface="Times New Roman" pitchFamily="18" charset="0"/>
                    <a:sym typeface="Wingdings" pitchFamily="2" charset="2"/>
                  </a:rPr>
                  <a:t> </a:t>
                </a:r>
                <a:endParaRPr lang="fr-FR" sz="1200">
                  <a:latin typeface="Times New Roman" pitchFamily="18" charset="0"/>
                  <a:cs typeface="Times New Roman" pitchFamily="18" charset="0"/>
                  <a:sym typeface="Wingdings" pitchFamily="2" charset="2"/>
                </a:endParaRPr>
              </a:p>
              <a:p>
                <a:pPr algn="ctr" eaLnBrk="0" hangingPunct="0"/>
                <a:r>
                  <a:rPr lang="fr-FR" sz="1400">
                    <a:latin typeface="Times New Roman" pitchFamily="18" charset="0"/>
                    <a:cs typeface="Times New Roman" pitchFamily="18" charset="0"/>
                    <a:sym typeface="Wingdings" pitchFamily="2" charset="2"/>
                  </a:rPr>
                  <a:t></a:t>
                </a:r>
                <a:r>
                  <a:rPr lang="fr-FR" sz="1400">
                    <a:latin typeface="Times New Roman" pitchFamily="18" charset="0"/>
                    <a:cs typeface="Times New Roman" pitchFamily="18" charset="0"/>
                  </a:rPr>
                  <a:t> la fréquence des discours intégristes et/ou fondamentalistes, les manifestations publiques d</a:t>
                </a:r>
                <a:r>
                  <a:rPr lang="ja-JP" altLang="fr-FR" sz="1400">
                    <a:cs typeface="Times New Roman" pitchFamily="18" charset="0"/>
                  </a:rPr>
                  <a:t>’</a:t>
                </a:r>
                <a:r>
                  <a:rPr lang="fr-FR" altLang="ja-JP" sz="1400">
                    <a:latin typeface="Times New Roman" pitchFamily="18" charset="0"/>
                    <a:cs typeface="Times New Roman" pitchFamily="18" charset="0"/>
                  </a:rPr>
                  <a:t>intolérance même,</a:t>
                </a:r>
                <a:endParaRPr lang="fr-FR" altLang="ja-JP" sz="1200">
                  <a:latin typeface="Times New Roman" pitchFamily="18" charset="0"/>
                  <a:cs typeface="Times New Roman" pitchFamily="18" charset="0"/>
                  <a:sym typeface="Wingdings" pitchFamily="2" charset="2"/>
                </a:endParaRPr>
              </a:p>
              <a:p>
                <a:pPr algn="ctr" eaLnBrk="0" hangingPunct="0"/>
                <a:r>
                  <a:rPr lang="fr-FR" sz="1400">
                    <a:latin typeface="Times New Roman" pitchFamily="18" charset="0"/>
                    <a:cs typeface="Times New Roman" pitchFamily="18" charset="0"/>
                    <a:sym typeface="Wingdings" pitchFamily="2" charset="2"/>
                  </a:rPr>
                  <a:t> </a:t>
                </a:r>
                <a:endParaRPr lang="fr-FR" sz="1200">
                  <a:latin typeface="Times New Roman" pitchFamily="18" charset="0"/>
                  <a:cs typeface="Times New Roman" pitchFamily="18" charset="0"/>
                  <a:sym typeface="Wingdings" pitchFamily="2" charset="2"/>
                </a:endParaRPr>
              </a:p>
              <a:p>
                <a:pPr algn="ctr" eaLnBrk="0" hangingPunct="0"/>
                <a:r>
                  <a:rPr lang="fr-FR" sz="1400">
                    <a:latin typeface="Times New Roman" pitchFamily="18" charset="0"/>
                    <a:cs typeface="Times New Roman" pitchFamily="18" charset="0"/>
                    <a:sym typeface="Wingdings" pitchFamily="2" charset="2"/>
                  </a:rPr>
                  <a:t></a:t>
                </a:r>
                <a:r>
                  <a:rPr lang="fr-CA" sz="1400">
                    <a:latin typeface="Times New Roman" pitchFamily="18" charset="0"/>
                    <a:cs typeface="Times New Roman" pitchFamily="18" charset="0"/>
                  </a:rPr>
                  <a:t> l</a:t>
                </a:r>
                <a:r>
                  <a:rPr lang="fr-CA" altLang="en-US" sz="1400">
                    <a:latin typeface="Times New Roman" pitchFamily="18" charset="0"/>
                    <a:cs typeface="Times New Roman" pitchFamily="18" charset="0"/>
                  </a:rPr>
                  <a:t>’</a:t>
                </a:r>
                <a:r>
                  <a:rPr lang="fr-CA" sz="1400">
                    <a:latin typeface="Times New Roman" pitchFamily="18" charset="0"/>
                    <a:cs typeface="Times New Roman" pitchFamily="18" charset="0"/>
                  </a:rPr>
                  <a:t>engouement grandissant d</a:t>
                </a:r>
                <a:r>
                  <a:rPr lang="fr-CA" altLang="en-US" sz="1400">
                    <a:latin typeface="Times New Roman" pitchFamily="18" charset="0"/>
                    <a:cs typeface="Times New Roman" pitchFamily="18" charset="0"/>
                  </a:rPr>
                  <a:t>’</a:t>
                </a:r>
                <a:r>
                  <a:rPr lang="fr-CA" sz="1400">
                    <a:latin typeface="Times New Roman" pitchFamily="18" charset="0"/>
                    <a:cs typeface="Times New Roman" pitchFamily="18" charset="0"/>
                  </a:rPr>
                  <a:t>une large frange de la jeunesse pour la religion et l</a:t>
                </a:r>
                <a:r>
                  <a:rPr lang="fr-CA" altLang="en-US" sz="1400">
                    <a:latin typeface="Times New Roman" pitchFamily="18" charset="0"/>
                    <a:cs typeface="Times New Roman" pitchFamily="18" charset="0"/>
                  </a:rPr>
                  <a:t>’</a:t>
                </a:r>
                <a:r>
                  <a:rPr lang="fr-CA" sz="1400">
                    <a:latin typeface="Times New Roman" pitchFamily="18" charset="0"/>
                    <a:cs typeface="Times New Roman" pitchFamily="18" charset="0"/>
                  </a:rPr>
                  <a:t>irruption des femmes sur la scène publique islamique.</a:t>
                </a:r>
                <a:endParaRPr lang="fr-FR" sz="1200">
                  <a:latin typeface="Times New Roman" pitchFamily="18" charset="0"/>
                  <a:cs typeface="Times New Roman" pitchFamily="18" charset="0"/>
                  <a:sym typeface="Wingdings" pitchFamily="2" charset="2"/>
                </a:endParaRPr>
              </a:p>
              <a:p>
                <a:pPr algn="ctr" eaLnBrk="0" hangingPunct="0"/>
                <a:r>
                  <a:rPr lang="fr-FR" sz="1400">
                    <a:latin typeface="Times New Roman" pitchFamily="18" charset="0"/>
                    <a:cs typeface="Times New Roman" pitchFamily="18" charset="0"/>
                    <a:sym typeface="Wingdings" pitchFamily="2" charset="2"/>
                  </a:rPr>
                  <a:t> </a:t>
                </a:r>
                <a:endParaRPr lang="fr-FR" sz="1200">
                  <a:latin typeface="Times New Roman" pitchFamily="18" charset="0"/>
                  <a:cs typeface="Times New Roman" pitchFamily="18" charset="0"/>
                  <a:sym typeface="Wingdings" pitchFamily="2" charset="2"/>
                </a:endParaRPr>
              </a:p>
              <a:p>
                <a:pPr algn="ctr" eaLnBrk="0" hangingPunct="0"/>
                <a:r>
                  <a:rPr lang="fr-FR" sz="1400" b="1">
                    <a:latin typeface="Times New Roman" pitchFamily="18" charset="0"/>
                    <a:cs typeface="Times New Roman" pitchFamily="18" charset="0"/>
                    <a:sym typeface="Wingdings" pitchFamily="2" charset="2"/>
                  </a:rPr>
                  <a:t>Tout cela est susceptible de constituer, suivant les cas, des opportunités ou des menaces pour l</a:t>
                </a:r>
                <a:r>
                  <a:rPr lang="ja-JP" altLang="fr-FR" sz="1400" b="1">
                    <a:latin typeface="Times New Roman" pitchFamily="18" charset="0"/>
                    <a:cs typeface="Times New Roman" pitchFamily="18" charset="0"/>
                    <a:sym typeface="Wingdings" pitchFamily="2" charset="2"/>
                  </a:rPr>
                  <a:t>’</a:t>
                </a:r>
                <a:r>
                  <a:rPr lang="fr-FR" altLang="ja-JP" sz="1400" b="1">
                    <a:latin typeface="Times New Roman" pitchFamily="18" charset="0"/>
                    <a:cs typeface="Times New Roman" pitchFamily="18" charset="0"/>
                    <a:sym typeface="Wingdings" pitchFamily="2" charset="2"/>
                  </a:rPr>
                  <a:t>évolution de la société.</a:t>
                </a:r>
                <a:endParaRPr lang="fr-FR" altLang="ja-JP" sz="1200">
                  <a:latin typeface="Times New Roman" pitchFamily="18" charset="0"/>
                  <a:cs typeface="Times New Roman" pitchFamily="18" charset="0"/>
                  <a:sym typeface="Wingdings" pitchFamily="2" charset="2"/>
                </a:endParaRPr>
              </a:p>
              <a:p>
                <a:pPr algn="ctr" eaLnBrk="0" hangingPunct="0"/>
                <a:r>
                  <a:rPr lang="fr-FR" sz="1200">
                    <a:latin typeface="Times New Roman" pitchFamily="18" charset="0"/>
                    <a:cs typeface="Times New Roman" pitchFamily="18" charset="0"/>
                    <a:sym typeface="Wingdings" pitchFamily="2" charset="2"/>
                  </a:rPr>
                  <a:t> </a:t>
                </a:r>
              </a:p>
              <a:p>
                <a:pPr algn="ctr" eaLnBrk="0" hangingPunct="0"/>
                <a:endParaRPr lang="fr-FR" sz="1400">
                  <a:latin typeface="Times New Roman" pitchFamily="18" charset="0"/>
                  <a:cs typeface="Times New Roman" pitchFamily="18" charset="0"/>
                  <a:sym typeface="Wingdings" pitchFamily="2" charset="2"/>
                </a:endParaRPr>
              </a:p>
            </p:txBody>
          </p:sp>
          <p:sp>
            <p:nvSpPr>
              <p:cNvPr id="26630" name="Rectangle 6"/>
              <p:cNvSpPr>
                <a:spLocks noChangeArrowheads="1"/>
              </p:cNvSpPr>
              <p:nvPr/>
            </p:nvSpPr>
            <p:spPr bwMode="auto">
              <a:xfrm>
                <a:off x="0" y="0"/>
                <a:ext cx="6166" cy="2317"/>
              </a:xfrm>
              <a:prstGeom prst="rect">
                <a:avLst/>
              </a:prstGeom>
              <a:noFill/>
              <a:ln w="7" cap="sq">
                <a:no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Arial" charset="0"/>
                  <a:ea typeface="ＭＳ Ｐゴシック" charset="0"/>
                </a:endParaRPr>
              </a:p>
            </p:txBody>
          </p:sp>
        </p:grpSp>
        <p:sp>
          <p:nvSpPr>
            <p:cNvPr id="26631" name="Rectangle 7"/>
            <p:cNvSpPr>
              <a:spLocks noChangeArrowheads="1"/>
            </p:cNvSpPr>
            <p:nvPr/>
          </p:nvSpPr>
          <p:spPr bwMode="auto">
            <a:xfrm>
              <a:off x="-3" y="-3"/>
              <a:ext cx="6172" cy="2323"/>
            </a:xfrm>
            <a:prstGeom prst="rect">
              <a:avLst/>
            </a:prstGeom>
            <a:noFill/>
            <a:ln w="9525" cap="sq">
              <a:no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Arial" charset="0"/>
                <a:ea typeface="ＭＳ Ｐゴシック" charset="0"/>
              </a:endParaRPr>
            </a:p>
          </p:txBody>
        </p:sp>
      </p:gr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2"/>
          <p:cNvGrpSpPr>
            <a:grpSpLocks/>
          </p:cNvGrpSpPr>
          <p:nvPr/>
        </p:nvGrpSpPr>
        <p:grpSpPr bwMode="auto">
          <a:xfrm>
            <a:off x="0" y="0"/>
            <a:ext cx="9144000" cy="6802438"/>
            <a:chOff x="-3" y="-3"/>
            <a:chExt cx="6228" cy="4250"/>
          </a:xfrm>
        </p:grpSpPr>
        <p:grpSp>
          <p:nvGrpSpPr>
            <p:cNvPr id="6" name="Group 3"/>
            <p:cNvGrpSpPr>
              <a:grpSpLocks/>
            </p:cNvGrpSpPr>
            <p:nvPr/>
          </p:nvGrpSpPr>
          <p:grpSpPr bwMode="auto">
            <a:xfrm>
              <a:off x="0" y="880"/>
              <a:ext cx="6222" cy="3273"/>
              <a:chOff x="0" y="880"/>
              <a:chExt cx="6222" cy="3273"/>
            </a:xfrm>
          </p:grpSpPr>
          <p:grpSp>
            <p:nvGrpSpPr>
              <p:cNvPr id="7" name="Group 4"/>
              <p:cNvGrpSpPr>
                <a:grpSpLocks/>
              </p:cNvGrpSpPr>
              <p:nvPr/>
            </p:nvGrpSpPr>
            <p:grpSpPr bwMode="auto">
              <a:xfrm>
                <a:off x="0" y="880"/>
                <a:ext cx="3111" cy="422"/>
                <a:chOff x="0" y="880"/>
                <a:chExt cx="3111" cy="422"/>
              </a:xfrm>
            </p:grpSpPr>
            <p:sp>
              <p:nvSpPr>
                <p:cNvPr id="2" name="Rectangle 5"/>
                <p:cNvSpPr>
                  <a:spLocks noChangeArrowheads="1"/>
                </p:cNvSpPr>
                <p:nvPr/>
              </p:nvSpPr>
              <p:spPr bwMode="auto">
                <a:xfrm>
                  <a:off x="9" y="880"/>
                  <a:ext cx="3056" cy="4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lgn="ctr"/>
                  <a:r>
                    <a:rPr lang="fr-CH" sz="1400" b="1">
                      <a:latin typeface="Times New Roman" pitchFamily="18" charset="0"/>
                      <a:cs typeface="Times New Roman" pitchFamily="18" charset="0"/>
                    </a:rPr>
                    <a:t>Forces / Opportunités</a:t>
                  </a:r>
                  <a:endParaRPr lang="fr-FR" sz="1200">
                    <a:latin typeface="Times New Roman" pitchFamily="18" charset="0"/>
                    <a:cs typeface="Times New Roman" pitchFamily="18" charset="0"/>
                  </a:endParaRPr>
                </a:p>
                <a:p>
                  <a:pPr algn="ctr" eaLnBrk="0" hangingPunct="0"/>
                  <a:endParaRPr lang="fr-FR" sz="2400">
                    <a:latin typeface="Times New Roman" pitchFamily="18" charset="0"/>
                  </a:endParaRPr>
                </a:p>
              </p:txBody>
            </p:sp>
            <p:sp>
              <p:nvSpPr>
                <p:cNvPr id="3" name="Rectangle 6"/>
                <p:cNvSpPr>
                  <a:spLocks noChangeArrowheads="1"/>
                </p:cNvSpPr>
                <p:nvPr/>
              </p:nvSpPr>
              <p:spPr bwMode="auto">
                <a:xfrm>
                  <a:off x="0" y="880"/>
                  <a:ext cx="3111" cy="225"/>
                </a:xfrm>
                <a:prstGeom prst="rect">
                  <a:avLst/>
                </a:prstGeom>
                <a:noFill/>
                <a:ln w="7" cap="sq">
                  <a:solidFill>
                    <a:srgbClr val="A0A0A0"/>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Arial" charset="0"/>
                    <a:ea typeface="ＭＳ Ｐゴシック" charset="0"/>
                  </a:endParaRPr>
                </a:p>
              </p:txBody>
            </p:sp>
          </p:grpSp>
          <p:grpSp>
            <p:nvGrpSpPr>
              <p:cNvPr id="8" name="Group 7"/>
              <p:cNvGrpSpPr>
                <a:grpSpLocks/>
              </p:cNvGrpSpPr>
              <p:nvPr/>
            </p:nvGrpSpPr>
            <p:grpSpPr bwMode="auto">
              <a:xfrm>
                <a:off x="3111" y="880"/>
                <a:ext cx="3111" cy="422"/>
                <a:chOff x="3111" y="880"/>
                <a:chExt cx="3111" cy="422"/>
              </a:xfrm>
            </p:grpSpPr>
            <p:sp>
              <p:nvSpPr>
                <p:cNvPr id="4" name="Rectangle 8"/>
                <p:cNvSpPr>
                  <a:spLocks noChangeArrowheads="1"/>
                </p:cNvSpPr>
                <p:nvPr/>
              </p:nvSpPr>
              <p:spPr bwMode="auto">
                <a:xfrm>
                  <a:off x="3120" y="880"/>
                  <a:ext cx="3056" cy="4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lgn="ctr">
                    <a:defRPr/>
                  </a:pPr>
                  <a:r>
                    <a:rPr lang="fr-CH" sz="1400" b="1" dirty="0">
                      <a:latin typeface="Times New Roman" charset="0"/>
                      <a:ea typeface="ＭＳ Ｐゴシック" charset="0"/>
                      <a:cs typeface="Times New Roman" charset="0"/>
                    </a:rPr>
                    <a:t>Faiblesses / Menaces</a:t>
                  </a:r>
                  <a:endParaRPr lang="fr-FR" sz="1200" dirty="0">
                    <a:latin typeface="Times New Roman" charset="0"/>
                    <a:ea typeface="ＭＳ Ｐゴシック" charset="0"/>
                    <a:cs typeface="Times New Roman" charset="0"/>
                  </a:endParaRPr>
                </a:p>
                <a:p>
                  <a:pPr algn="ctr" eaLnBrk="0" hangingPunct="0">
                    <a:defRPr/>
                  </a:pPr>
                  <a:endParaRPr lang="fr-FR" sz="2400" dirty="0">
                    <a:latin typeface="Times New Roman" charset="0"/>
                    <a:ea typeface="ＭＳ Ｐゴシック" charset="0"/>
                  </a:endParaRPr>
                </a:p>
              </p:txBody>
            </p:sp>
            <p:sp>
              <p:nvSpPr>
                <p:cNvPr id="27657" name="Rectangle 9"/>
                <p:cNvSpPr>
                  <a:spLocks noChangeArrowheads="1"/>
                </p:cNvSpPr>
                <p:nvPr/>
              </p:nvSpPr>
              <p:spPr bwMode="auto">
                <a:xfrm>
                  <a:off x="3111" y="880"/>
                  <a:ext cx="3111" cy="225"/>
                </a:xfrm>
                <a:prstGeom prst="rect">
                  <a:avLst/>
                </a:prstGeom>
                <a:noFill/>
                <a:ln w="7" cap="sq">
                  <a:solidFill>
                    <a:srgbClr val="A0A0A0"/>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Arial" charset="0"/>
                    <a:ea typeface="ＭＳ Ｐゴシック" charset="0"/>
                  </a:endParaRPr>
                </a:p>
              </p:txBody>
            </p:sp>
          </p:grpSp>
          <p:grpSp>
            <p:nvGrpSpPr>
              <p:cNvPr id="9" name="Group 10"/>
              <p:cNvGrpSpPr>
                <a:grpSpLocks/>
              </p:cNvGrpSpPr>
              <p:nvPr/>
            </p:nvGrpSpPr>
            <p:grpSpPr bwMode="auto">
              <a:xfrm>
                <a:off x="0" y="1150"/>
                <a:ext cx="3111" cy="2432"/>
                <a:chOff x="0" y="1150"/>
                <a:chExt cx="3111" cy="2432"/>
              </a:xfrm>
            </p:grpSpPr>
            <p:sp>
              <p:nvSpPr>
                <p:cNvPr id="27659" name="Rectangle 11"/>
                <p:cNvSpPr>
                  <a:spLocks noChangeArrowheads="1"/>
                </p:cNvSpPr>
                <p:nvPr/>
              </p:nvSpPr>
              <p:spPr bwMode="auto">
                <a:xfrm>
                  <a:off x="28" y="1150"/>
                  <a:ext cx="3055" cy="24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indent="-228600">
                    <a:tabLst>
                      <a:tab pos="457200" algn="l"/>
                    </a:tabLst>
                  </a:pPr>
                  <a:r>
                    <a:rPr lang="fr-CH" sz="1300" b="1">
                      <a:latin typeface="Times New Roman" pitchFamily="18" charset="0"/>
                      <a:cs typeface="Times New Roman" pitchFamily="18" charset="0"/>
                    </a:rPr>
                    <a:t> </a:t>
                  </a:r>
                  <a:r>
                    <a:rPr lang="fr-CH" sz="1300" b="1">
                      <a:latin typeface="Symbol" pitchFamily="18" charset="2"/>
                      <a:cs typeface="Times New Roman" pitchFamily="18" charset="0"/>
                    </a:rPr>
                    <a:t>     ·</a:t>
                  </a:r>
                  <a:r>
                    <a:rPr lang="fr-CH" sz="1300" b="1">
                      <a:latin typeface="Times New Roman" pitchFamily="18" charset="0"/>
                      <a:cs typeface="Times New Roman" pitchFamily="18" charset="0"/>
                    </a:rPr>
                    <a:t>        </a:t>
                  </a:r>
                  <a:r>
                    <a:rPr lang="fr-CA" sz="1300" b="1">
                      <a:latin typeface="Times New Roman" pitchFamily="18" charset="0"/>
                      <a:cs typeface="Times New Roman" pitchFamily="18" charset="0"/>
                    </a:rPr>
                    <a:t>La laïcité de l</a:t>
                  </a:r>
                  <a:r>
                    <a:rPr lang="fr-CA" altLang="en-US" sz="1300" b="1">
                      <a:latin typeface="Times New Roman" pitchFamily="18" charset="0"/>
                      <a:cs typeface="Times New Roman" pitchFamily="18" charset="0"/>
                    </a:rPr>
                    <a:t>’</a:t>
                  </a:r>
                  <a:r>
                    <a:rPr lang="fr-CA" altLang="ja-JP" sz="1300" b="1">
                      <a:latin typeface="Times New Roman" pitchFamily="18" charset="0"/>
                      <a:cs typeface="Times New Roman" pitchFamily="18" charset="0"/>
                    </a:rPr>
                    <a:t>Etat malien donne à chaque confession sa chance de progression et de développement, dans la paix et dans le respect des lois du pays.</a:t>
                  </a:r>
                  <a:endParaRPr lang="fr-FR" altLang="ja-JP" sz="1300" b="1">
                    <a:latin typeface="Times New Roman" pitchFamily="18" charset="0"/>
                    <a:cs typeface="Times New Roman" pitchFamily="18" charset="0"/>
                  </a:endParaRPr>
                </a:p>
                <a:p>
                  <a:pPr indent="-228600" eaLnBrk="0" hangingPunct="0">
                    <a:tabLst>
                      <a:tab pos="457200" algn="l"/>
                    </a:tabLst>
                  </a:pPr>
                  <a:r>
                    <a:rPr lang="fr-CH" sz="1300" b="1">
                      <a:latin typeface="Symbol" pitchFamily="18" charset="2"/>
                      <a:cs typeface="Times New Roman" pitchFamily="18" charset="0"/>
                    </a:rPr>
                    <a:t>     ·</a:t>
                  </a:r>
                  <a:r>
                    <a:rPr lang="fr-CH" sz="1300" b="1">
                      <a:latin typeface="Times New Roman" pitchFamily="18" charset="0"/>
                      <a:cs typeface="Times New Roman" pitchFamily="18" charset="0"/>
                    </a:rPr>
                    <a:t>       </a:t>
                  </a:r>
                  <a:r>
                    <a:rPr lang="fr-FR" sz="1300" b="1">
                      <a:latin typeface="Times New Roman" pitchFamily="18" charset="0"/>
                      <a:cs typeface="Times New Roman" pitchFamily="18" charset="0"/>
                    </a:rPr>
                    <a:t>Les trois religions (animisme, islam et christianisme) coexistent dans un climat de respect mutuel et les anciennes pratiques de solidarité lors des événements fondamentaux de la vie (décès, naissance, mariage) restent vivantes.</a:t>
                  </a:r>
                </a:p>
                <a:p>
                  <a:pPr indent="-228600" eaLnBrk="0" hangingPunct="0">
                    <a:tabLst>
                      <a:tab pos="457200" algn="l"/>
                    </a:tabLst>
                  </a:pPr>
                  <a:r>
                    <a:rPr lang="fr-CH" sz="1300" b="1">
                      <a:latin typeface="Symbol" pitchFamily="18" charset="2"/>
                      <a:cs typeface="Times New Roman" pitchFamily="18" charset="0"/>
                    </a:rPr>
                    <a:t>      ·</a:t>
                  </a:r>
                  <a:r>
                    <a:rPr lang="fr-CH" sz="1300" b="1">
                      <a:latin typeface="Times New Roman" pitchFamily="18" charset="0"/>
                      <a:cs typeface="Times New Roman" pitchFamily="18" charset="0"/>
                    </a:rPr>
                    <a:t>        </a:t>
                  </a:r>
                  <a:r>
                    <a:rPr lang="fr-FR" sz="1300" b="1">
                      <a:latin typeface="Times New Roman" pitchFamily="18" charset="0"/>
                      <a:cs typeface="Times New Roman" pitchFamily="18" charset="0"/>
                    </a:rPr>
                    <a:t>Les détenteurs de pouvoirs religieux traditionnels font preuve d'une grande tolérance et d'un esprit d'adaptation.</a:t>
                  </a:r>
                </a:p>
                <a:p>
                  <a:pPr indent="-228600" eaLnBrk="0" hangingPunct="0">
                    <a:tabLst>
                      <a:tab pos="457200" algn="l"/>
                    </a:tabLst>
                  </a:pPr>
                  <a:r>
                    <a:rPr lang="fr-CH" sz="1300" b="1">
                      <a:latin typeface="Symbol" pitchFamily="18" charset="2"/>
                      <a:cs typeface="Times New Roman" pitchFamily="18" charset="0"/>
                    </a:rPr>
                    <a:t>      ·</a:t>
                  </a:r>
                  <a:r>
                    <a:rPr lang="fr-CH" sz="1300" b="1">
                      <a:latin typeface="Times New Roman" pitchFamily="18" charset="0"/>
                      <a:cs typeface="Times New Roman" pitchFamily="18" charset="0"/>
                    </a:rPr>
                    <a:t>        L</a:t>
                  </a:r>
                  <a:r>
                    <a:rPr lang="fr-FR" sz="1300" b="1">
                      <a:latin typeface="Times New Roman" pitchFamily="18" charset="0"/>
                      <a:cs typeface="Times New Roman" pitchFamily="18" charset="0"/>
                    </a:rPr>
                    <a:t>es chefs religieux peuvent jouer, comme ils l</a:t>
                  </a:r>
                  <a:r>
                    <a:rPr lang="ja-JP" altLang="fr-FR" sz="1300" b="1">
                      <a:cs typeface="Times New Roman" pitchFamily="18" charset="0"/>
                    </a:rPr>
                    <a:t>’</a:t>
                  </a:r>
                  <a:r>
                    <a:rPr lang="fr-FR" altLang="ja-JP" sz="1300" b="1">
                      <a:latin typeface="Times New Roman" pitchFamily="18" charset="0"/>
                      <a:cs typeface="Times New Roman" pitchFamily="18" charset="0"/>
                    </a:rPr>
                    <a:t>ont déjà fait à plusieurs occasions, un rôle de médiateurs dans les conflits politiques et sociaux.</a:t>
                  </a:r>
                </a:p>
                <a:p>
                  <a:pPr indent="-228600" eaLnBrk="0" hangingPunct="0">
                    <a:tabLst>
                      <a:tab pos="457200" algn="l"/>
                    </a:tabLst>
                  </a:pPr>
                  <a:r>
                    <a:rPr lang="fr-CH" sz="1300" b="1">
                      <a:latin typeface="Symbol" pitchFamily="18" charset="2"/>
                      <a:cs typeface="Times New Roman" pitchFamily="18" charset="0"/>
                    </a:rPr>
                    <a:t>      ·</a:t>
                  </a:r>
                  <a:r>
                    <a:rPr lang="fr-CH" sz="1300" b="1">
                      <a:latin typeface="Times New Roman" pitchFamily="18" charset="0"/>
                      <a:cs typeface="Times New Roman" pitchFamily="18" charset="0"/>
                    </a:rPr>
                    <a:t>        </a:t>
                  </a:r>
                  <a:r>
                    <a:rPr lang="fr-CA" sz="1300" b="1">
                      <a:latin typeface="Times New Roman" pitchFamily="18" charset="0"/>
                      <a:cs typeface="Times New Roman" pitchFamily="18" charset="0"/>
                    </a:rPr>
                    <a:t>C</a:t>
                  </a:r>
                  <a:r>
                    <a:rPr lang="fr-CA" altLang="en-US" sz="1300" b="1">
                      <a:latin typeface="Times New Roman" pitchFamily="18" charset="0"/>
                      <a:cs typeface="Times New Roman" pitchFamily="18" charset="0"/>
                    </a:rPr>
                    <a:t>’</a:t>
                  </a:r>
                  <a:r>
                    <a:rPr lang="fr-CA" sz="1300" b="1">
                      <a:latin typeface="Times New Roman" pitchFamily="18" charset="0"/>
                      <a:cs typeface="Times New Roman" pitchFamily="18" charset="0"/>
                    </a:rPr>
                    <a:t>est principalement par leurs actions sociales que les mouvements confessionnels sont impliqués dans le processus de développement du pays.</a:t>
                  </a:r>
                  <a:endParaRPr lang="fr-FR" sz="1300" b="1">
                    <a:latin typeface="Times New Roman" pitchFamily="18" charset="0"/>
                    <a:cs typeface="Times New Roman" pitchFamily="18" charset="0"/>
                  </a:endParaRPr>
                </a:p>
                <a:p>
                  <a:pPr indent="-228600" eaLnBrk="0" hangingPunct="0">
                    <a:tabLst>
                      <a:tab pos="457200" algn="l"/>
                    </a:tabLst>
                  </a:pPr>
                  <a:endParaRPr lang="fr-FR" sz="1300" b="1">
                    <a:latin typeface="Times New Roman" pitchFamily="18" charset="0"/>
                  </a:endParaRPr>
                </a:p>
              </p:txBody>
            </p:sp>
            <p:sp>
              <p:nvSpPr>
                <p:cNvPr id="27660" name="Rectangle 12"/>
                <p:cNvSpPr>
                  <a:spLocks noChangeArrowheads="1"/>
                </p:cNvSpPr>
                <p:nvPr/>
              </p:nvSpPr>
              <p:spPr bwMode="auto">
                <a:xfrm>
                  <a:off x="0" y="1150"/>
                  <a:ext cx="3111" cy="2027"/>
                </a:xfrm>
                <a:prstGeom prst="rect">
                  <a:avLst/>
                </a:prstGeom>
                <a:noFill/>
                <a:ln w="7" cap="sq">
                  <a:solidFill>
                    <a:srgbClr val="A0A0A0"/>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Arial" charset="0"/>
                    <a:ea typeface="ＭＳ Ｐゴシック" charset="0"/>
                  </a:endParaRPr>
                </a:p>
              </p:txBody>
            </p:sp>
          </p:grpSp>
          <p:grpSp>
            <p:nvGrpSpPr>
              <p:cNvPr id="10" name="Group 13"/>
              <p:cNvGrpSpPr>
                <a:grpSpLocks/>
              </p:cNvGrpSpPr>
              <p:nvPr/>
            </p:nvGrpSpPr>
            <p:grpSpPr bwMode="auto">
              <a:xfrm>
                <a:off x="3111" y="1150"/>
                <a:ext cx="3111" cy="2432"/>
                <a:chOff x="3111" y="1150"/>
                <a:chExt cx="3111" cy="2432"/>
              </a:xfrm>
            </p:grpSpPr>
            <p:sp>
              <p:nvSpPr>
                <p:cNvPr id="27662" name="Rectangle 14"/>
                <p:cNvSpPr>
                  <a:spLocks noChangeArrowheads="1"/>
                </p:cNvSpPr>
                <p:nvPr/>
              </p:nvSpPr>
              <p:spPr bwMode="auto">
                <a:xfrm>
                  <a:off x="3139" y="1150"/>
                  <a:ext cx="3055" cy="24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indent="-228600">
                    <a:tabLst>
                      <a:tab pos="457200" algn="l"/>
                    </a:tabLst>
                  </a:pPr>
                  <a:r>
                    <a:rPr lang="fr-CH" sz="1300" b="1">
                      <a:latin typeface="Times New Roman" pitchFamily="18" charset="0"/>
                      <a:cs typeface="Times New Roman" pitchFamily="18" charset="0"/>
                    </a:rPr>
                    <a:t> </a:t>
                  </a:r>
                  <a:r>
                    <a:rPr lang="fr-CH" sz="1300" b="1">
                      <a:latin typeface="Symbol" pitchFamily="18" charset="2"/>
                      <a:cs typeface="Times New Roman" pitchFamily="18" charset="0"/>
                    </a:rPr>
                    <a:t>     ·</a:t>
                  </a:r>
                  <a:r>
                    <a:rPr lang="fr-CH" sz="1300" b="1">
                      <a:latin typeface="Times New Roman" pitchFamily="18" charset="0"/>
                      <a:cs typeface="Times New Roman" pitchFamily="18" charset="0"/>
                    </a:rPr>
                    <a:t>        L</a:t>
                  </a:r>
                  <a:r>
                    <a:rPr lang="fr-FR" sz="1300" b="1">
                      <a:latin typeface="Times New Roman" pitchFamily="18" charset="0"/>
                      <a:cs typeface="Times New Roman" pitchFamily="18" charset="0"/>
                    </a:rPr>
                    <a:t>a menace sur la laïcité exercée par certains leaders religieux.</a:t>
                  </a:r>
                </a:p>
                <a:p>
                  <a:pPr indent="-228600" eaLnBrk="0" hangingPunct="0">
                    <a:tabLst>
                      <a:tab pos="457200" algn="l"/>
                    </a:tabLst>
                  </a:pPr>
                  <a:r>
                    <a:rPr lang="fr-CH" sz="1300" b="1">
                      <a:latin typeface="Symbol" pitchFamily="18" charset="2"/>
                      <a:cs typeface="Times New Roman" pitchFamily="18" charset="0"/>
                    </a:rPr>
                    <a:t>     ·</a:t>
                  </a:r>
                  <a:r>
                    <a:rPr lang="fr-CH" sz="1300" b="1">
                      <a:latin typeface="Times New Roman" pitchFamily="18" charset="0"/>
                      <a:cs typeface="Times New Roman" pitchFamily="18" charset="0"/>
                    </a:rPr>
                    <a:t>        L</a:t>
                  </a:r>
                  <a:r>
                    <a:rPr lang="ja-JP" altLang="fr-FR" sz="1300" b="1">
                      <a:cs typeface="Times New Roman" pitchFamily="18" charset="0"/>
                    </a:rPr>
                    <a:t>’</a:t>
                  </a:r>
                  <a:r>
                    <a:rPr lang="fr-FR" altLang="ja-JP" sz="1300" b="1">
                      <a:latin typeface="Times New Roman" pitchFamily="18" charset="0"/>
                      <a:cs typeface="Times New Roman" pitchFamily="18" charset="0"/>
                    </a:rPr>
                    <a:t>intrusion du militantisme religieux dans le champ politique.</a:t>
                  </a:r>
                </a:p>
                <a:p>
                  <a:pPr indent="-228600" eaLnBrk="0" hangingPunct="0">
                    <a:tabLst>
                      <a:tab pos="457200" algn="l"/>
                    </a:tabLst>
                  </a:pPr>
                  <a:r>
                    <a:rPr lang="fr-CH" sz="1300" b="1">
                      <a:latin typeface="Symbol" pitchFamily="18" charset="2"/>
                      <a:cs typeface="Times New Roman" pitchFamily="18" charset="0"/>
                    </a:rPr>
                    <a:t>     ·</a:t>
                  </a:r>
                  <a:r>
                    <a:rPr lang="fr-CH" sz="1300" b="1">
                      <a:latin typeface="Times New Roman" pitchFamily="18" charset="0"/>
                      <a:cs typeface="Times New Roman" pitchFamily="18" charset="0"/>
                    </a:rPr>
                    <a:t>        L</a:t>
                  </a:r>
                  <a:r>
                    <a:rPr lang="fr-FR" sz="1300" b="1">
                      <a:latin typeface="Times New Roman" pitchFamily="18" charset="0"/>
                      <a:cs typeface="Times New Roman" pitchFamily="18" charset="0"/>
                    </a:rPr>
                    <a:t>es possibilités de conflits intra- confessionnels.</a:t>
                  </a:r>
                </a:p>
                <a:p>
                  <a:pPr indent="-228600" eaLnBrk="0" hangingPunct="0">
                    <a:tabLst>
                      <a:tab pos="457200" algn="l"/>
                    </a:tabLst>
                  </a:pPr>
                  <a:r>
                    <a:rPr lang="fr-CH" sz="1300" b="1">
                      <a:latin typeface="Symbol" pitchFamily="18" charset="2"/>
                      <a:cs typeface="Times New Roman" pitchFamily="18" charset="0"/>
                    </a:rPr>
                    <a:t>     ·</a:t>
                  </a:r>
                  <a:r>
                    <a:rPr lang="fr-CH" sz="1300" b="1">
                      <a:latin typeface="Times New Roman" pitchFamily="18" charset="0"/>
                      <a:cs typeface="Times New Roman" pitchFamily="18" charset="0"/>
                    </a:rPr>
                    <a:t>        L</a:t>
                  </a:r>
                  <a:r>
                    <a:rPr lang="fr-FR" sz="1300" b="1">
                      <a:latin typeface="Times New Roman" pitchFamily="18" charset="0"/>
                      <a:cs typeface="Times New Roman" pitchFamily="18" charset="0"/>
                    </a:rPr>
                    <a:t>es éventuels conflits entre organisations religieuses et les communautés de base.</a:t>
                  </a:r>
                </a:p>
                <a:p>
                  <a:pPr indent="-228600" eaLnBrk="0" hangingPunct="0">
                    <a:tabLst>
                      <a:tab pos="457200" algn="l"/>
                    </a:tabLst>
                  </a:pPr>
                  <a:r>
                    <a:rPr lang="fr-CH" sz="1300" b="1">
                      <a:latin typeface="Symbol" pitchFamily="18" charset="2"/>
                      <a:cs typeface="Times New Roman" pitchFamily="18" charset="0"/>
                    </a:rPr>
                    <a:t>     ·</a:t>
                  </a:r>
                  <a:r>
                    <a:rPr lang="fr-CH" sz="1300" b="1">
                      <a:latin typeface="Times New Roman" pitchFamily="18" charset="0"/>
                      <a:cs typeface="Times New Roman" pitchFamily="18" charset="0"/>
                    </a:rPr>
                    <a:t>        L</a:t>
                  </a:r>
                  <a:r>
                    <a:rPr lang="fr-FR" sz="1300" b="1">
                      <a:latin typeface="Times New Roman" pitchFamily="18" charset="0"/>
                      <a:cs typeface="Times New Roman" pitchFamily="18" charset="0"/>
                    </a:rPr>
                    <a:t>es risques d</a:t>
                  </a:r>
                  <a:r>
                    <a:rPr lang="ja-JP" altLang="fr-FR" sz="1300" b="1">
                      <a:cs typeface="Times New Roman" pitchFamily="18" charset="0"/>
                    </a:rPr>
                    <a:t>’</a:t>
                  </a:r>
                  <a:r>
                    <a:rPr lang="fr-FR" altLang="ja-JP" sz="1300" b="1">
                      <a:latin typeface="Times New Roman" pitchFamily="18" charset="0"/>
                      <a:cs typeface="Times New Roman" pitchFamily="18" charset="0"/>
                    </a:rPr>
                    <a:t>apparition d</a:t>
                  </a:r>
                  <a:r>
                    <a:rPr lang="ja-JP" altLang="fr-FR" sz="1300" b="1">
                      <a:cs typeface="Times New Roman" pitchFamily="18" charset="0"/>
                    </a:rPr>
                    <a:t>’</a:t>
                  </a:r>
                  <a:r>
                    <a:rPr lang="fr-FR" altLang="ja-JP" sz="1300" b="1">
                      <a:latin typeface="Times New Roman" pitchFamily="18" charset="0"/>
                      <a:cs typeface="Times New Roman" pitchFamily="18" charset="0"/>
                    </a:rPr>
                    <a:t>une classe d</a:t>
                  </a:r>
                  <a:r>
                    <a:rPr lang="ja-JP" altLang="fr-FR" sz="1300" b="1">
                      <a:cs typeface="Times New Roman" pitchFamily="18" charset="0"/>
                    </a:rPr>
                    <a:t>’</a:t>
                  </a:r>
                  <a:r>
                    <a:rPr lang="fr-FR" altLang="ja-JP" sz="1300" b="1">
                      <a:latin typeface="Times New Roman" pitchFamily="18" charset="0"/>
                      <a:cs typeface="Times New Roman" pitchFamily="18" charset="0"/>
                    </a:rPr>
                    <a:t>intellectuels arabisants peu préparés pour le monde du travail d'aujourd'hui et pouvant constituer un vivier pour le recrutement de cadres et sympathisants de mouvements religieux extrémistes.</a:t>
                  </a:r>
                </a:p>
                <a:p>
                  <a:pPr indent="-228600" eaLnBrk="0" hangingPunct="0">
                    <a:tabLst>
                      <a:tab pos="457200" algn="l"/>
                    </a:tabLst>
                  </a:pPr>
                  <a:endParaRPr lang="fr-FR" sz="1300" b="1">
                    <a:latin typeface="Times New Roman" pitchFamily="18" charset="0"/>
                  </a:endParaRPr>
                </a:p>
              </p:txBody>
            </p:sp>
            <p:sp>
              <p:nvSpPr>
                <p:cNvPr id="27663" name="Rectangle 15"/>
                <p:cNvSpPr>
                  <a:spLocks noChangeArrowheads="1"/>
                </p:cNvSpPr>
                <p:nvPr/>
              </p:nvSpPr>
              <p:spPr bwMode="auto">
                <a:xfrm>
                  <a:off x="3111" y="1150"/>
                  <a:ext cx="3111" cy="2027"/>
                </a:xfrm>
                <a:prstGeom prst="rect">
                  <a:avLst/>
                </a:prstGeom>
                <a:noFill/>
                <a:ln w="7" cap="sq">
                  <a:solidFill>
                    <a:srgbClr val="A0A0A0"/>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Arial" charset="0"/>
                    <a:ea typeface="ＭＳ Ｐゴシック" charset="0"/>
                  </a:endParaRPr>
                </a:p>
              </p:txBody>
            </p:sp>
          </p:grpSp>
          <p:grpSp>
            <p:nvGrpSpPr>
              <p:cNvPr id="11" name="Group 17"/>
              <p:cNvGrpSpPr>
                <a:grpSpLocks/>
              </p:cNvGrpSpPr>
              <p:nvPr/>
            </p:nvGrpSpPr>
            <p:grpSpPr bwMode="auto">
              <a:xfrm>
                <a:off x="28" y="3174"/>
                <a:ext cx="6110" cy="979"/>
                <a:chOff x="0" y="5224"/>
                <a:chExt cx="6110" cy="979"/>
              </a:xfrm>
            </p:grpSpPr>
            <p:sp>
              <p:nvSpPr>
                <p:cNvPr id="27666" name="Rectangle 18"/>
                <p:cNvSpPr>
                  <a:spLocks noChangeArrowheads="1"/>
                </p:cNvSpPr>
                <p:nvPr/>
              </p:nvSpPr>
              <p:spPr bwMode="auto">
                <a:xfrm>
                  <a:off x="0" y="5224"/>
                  <a:ext cx="6109" cy="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r>
                    <a:rPr lang="fr-CH" sz="1400">
                      <a:latin typeface="Times New Roman" pitchFamily="18" charset="0"/>
                      <a:cs typeface="Times New Roman" pitchFamily="18" charset="0"/>
                      <a:sym typeface="Wingdings" pitchFamily="2" charset="2"/>
                    </a:rPr>
                    <a:t></a:t>
                  </a:r>
                  <a:endParaRPr lang="fr-FR" sz="1200">
                    <a:latin typeface="Times New Roman" pitchFamily="18" charset="0"/>
                    <a:cs typeface="Times New Roman" pitchFamily="18" charset="0"/>
                  </a:endParaRPr>
                </a:p>
                <a:p>
                  <a:pPr algn="ctr" eaLnBrk="0" hangingPunct="0"/>
                  <a:endParaRPr lang="fr-FR" sz="1400">
                    <a:latin typeface="Times New Roman" pitchFamily="18" charset="0"/>
                    <a:cs typeface="Times New Roman" pitchFamily="18" charset="0"/>
                    <a:sym typeface="Wingdings" pitchFamily="2" charset="2"/>
                  </a:endParaRPr>
                </a:p>
              </p:txBody>
            </p:sp>
            <p:sp>
              <p:nvSpPr>
                <p:cNvPr id="27667" name="Rectangle 19"/>
                <p:cNvSpPr>
                  <a:spLocks noChangeArrowheads="1"/>
                </p:cNvSpPr>
                <p:nvPr/>
              </p:nvSpPr>
              <p:spPr bwMode="auto">
                <a:xfrm>
                  <a:off x="0" y="5224"/>
                  <a:ext cx="6108" cy="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bIns="0">
                  <a:spAutoFit/>
                </a:bodyPr>
                <a:lstStyle/>
                <a:p>
                  <a:pPr algn="ctr"/>
                  <a:endParaRPr lang="fr-CH" sz="1600">
                    <a:latin typeface="Times New Roman" pitchFamily="18" charset="0"/>
                    <a:cs typeface="Times New Roman" pitchFamily="18" charset="0"/>
                  </a:endParaRPr>
                </a:p>
                <a:p>
                  <a:pPr algn="ctr" eaLnBrk="0" hangingPunct="0"/>
                  <a:r>
                    <a:rPr lang="fr-CH" sz="1400">
                      <a:latin typeface="Times New Roman" pitchFamily="18" charset="0"/>
                      <a:cs typeface="Times New Roman" pitchFamily="18" charset="0"/>
                    </a:rPr>
                    <a:t>L</a:t>
                  </a:r>
                  <a:r>
                    <a:rPr lang="fr-CH" altLang="en-US" sz="1400">
                      <a:latin typeface="Times New Roman" pitchFamily="18" charset="0"/>
                      <a:cs typeface="Times New Roman" pitchFamily="18" charset="0"/>
                    </a:rPr>
                    <a:t>’</a:t>
                  </a:r>
                  <a:r>
                    <a:rPr lang="fr-CH" sz="1400">
                      <a:latin typeface="Times New Roman" pitchFamily="18" charset="0"/>
                      <a:cs typeface="Times New Roman" pitchFamily="18" charset="0"/>
                    </a:rPr>
                    <a:t>Etat doit prendre garde, par un certain immobilisme, de donner le sentiment que laïcité veut dire laisser faire et laisser aller !</a:t>
                  </a:r>
                  <a:endParaRPr lang="fr-CH" sz="1600">
                    <a:latin typeface="Times New Roman" pitchFamily="18" charset="0"/>
                    <a:cs typeface="Times New Roman" pitchFamily="18" charset="0"/>
                  </a:endParaRPr>
                </a:p>
                <a:p>
                  <a:pPr algn="ctr" eaLnBrk="0" hangingPunct="0"/>
                  <a:r>
                    <a:rPr lang="fr-CH" sz="1400">
                      <a:latin typeface="Times New Roman" pitchFamily="18" charset="0"/>
                      <a:cs typeface="Times New Roman" pitchFamily="18" charset="0"/>
                    </a:rPr>
                    <a:t> </a:t>
                  </a:r>
                  <a:endParaRPr lang="fr-FR" sz="1100">
                    <a:latin typeface="Times New Roman" pitchFamily="18" charset="0"/>
                    <a:cs typeface="Times New Roman" pitchFamily="18" charset="0"/>
                  </a:endParaRPr>
                </a:p>
                <a:p>
                  <a:pPr algn="ctr" eaLnBrk="0" hangingPunct="0"/>
                  <a:r>
                    <a:rPr lang="fr-CH" sz="1400" b="1">
                      <a:latin typeface="Times New Roman" pitchFamily="18" charset="0"/>
                      <a:cs typeface="Times New Roman" pitchFamily="18" charset="0"/>
                    </a:rPr>
                    <a:t>Laïcité ne doit pas rimer avec non intervention de l</a:t>
                  </a:r>
                  <a:r>
                    <a:rPr lang="fr-CH" altLang="en-US" sz="1400" b="1">
                      <a:latin typeface="Times New Roman" pitchFamily="18" charset="0"/>
                      <a:cs typeface="Times New Roman" pitchFamily="18" charset="0"/>
                    </a:rPr>
                    <a:t>’</a:t>
                  </a:r>
                  <a:r>
                    <a:rPr lang="fr-CH" sz="1400" b="1">
                      <a:latin typeface="Times New Roman" pitchFamily="18" charset="0"/>
                      <a:cs typeface="Times New Roman" pitchFamily="18" charset="0"/>
                    </a:rPr>
                    <a:t>Etat dans les affaires religieuses. Au contraire, l</a:t>
                  </a:r>
                  <a:r>
                    <a:rPr lang="fr-CH" altLang="en-US" sz="1400" b="1">
                      <a:latin typeface="Times New Roman" pitchFamily="18" charset="0"/>
                      <a:cs typeface="Times New Roman" pitchFamily="18" charset="0"/>
                    </a:rPr>
                    <a:t>’</a:t>
                  </a:r>
                  <a:r>
                    <a:rPr lang="fr-CH" sz="1400" b="1">
                      <a:latin typeface="Times New Roman" pitchFamily="18" charset="0"/>
                      <a:cs typeface="Times New Roman" pitchFamily="18" charset="0"/>
                    </a:rPr>
                    <a:t>Etat doit exercer, totalement et sereinement, sa tutelle sur le domaine religieux, comme il  l</a:t>
                  </a:r>
                  <a:r>
                    <a:rPr lang="fr-CH" altLang="en-US" sz="1400" b="1">
                      <a:latin typeface="Times New Roman" pitchFamily="18" charset="0"/>
                      <a:cs typeface="Times New Roman" pitchFamily="18" charset="0"/>
                    </a:rPr>
                    <a:t>’</a:t>
                  </a:r>
                  <a:r>
                    <a:rPr lang="fr-CH" sz="1400" b="1">
                      <a:latin typeface="Times New Roman" pitchFamily="18" charset="0"/>
                      <a:cs typeface="Times New Roman" pitchFamily="18" charset="0"/>
                    </a:rPr>
                    <a:t>exerce sur les autres secteurs de la vie sociale.</a:t>
                  </a:r>
                  <a:endParaRPr lang="fr-FR" sz="2400">
                    <a:latin typeface="Times New Roman" pitchFamily="18" charset="0"/>
                  </a:endParaRPr>
                </a:p>
              </p:txBody>
            </p:sp>
          </p:grpSp>
        </p:grpSp>
        <p:sp>
          <p:nvSpPr>
            <p:cNvPr id="27669" name="Rectangle 21"/>
            <p:cNvSpPr>
              <a:spLocks noChangeArrowheads="1"/>
            </p:cNvSpPr>
            <p:nvPr/>
          </p:nvSpPr>
          <p:spPr bwMode="auto">
            <a:xfrm>
              <a:off x="-3" y="-3"/>
              <a:ext cx="6228" cy="4250"/>
            </a:xfrm>
            <a:prstGeom prst="rect">
              <a:avLst/>
            </a:prstGeom>
            <a:noFill/>
            <a:ln w="9525" cap="sq">
              <a:solidFill>
                <a:srgbClr val="A0A0A0"/>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Arial" charset="0"/>
                <a:ea typeface="ＭＳ Ｐゴシック" charset="0"/>
              </a:endParaRPr>
            </a:p>
          </p:txBody>
        </p:sp>
      </p:gr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8596" y="1500174"/>
            <a:ext cx="8358246" cy="1969770"/>
          </a:xfrm>
          <a:prstGeom prst="rect">
            <a:avLst/>
          </a:prstGeom>
        </p:spPr>
        <p:txBody>
          <a:bodyPr wrap="square">
            <a:spAutoFit/>
          </a:bodyPr>
          <a:lstStyle/>
          <a:p>
            <a:pPr>
              <a:buFont typeface="Wingdings" pitchFamily="2" charset="2"/>
              <a:buChar char="Ø"/>
            </a:pPr>
            <a:r>
              <a:rPr lang="fr-FR" sz="2800" b="1" dirty="0" smtClean="0"/>
              <a:t>La compréhension du système MALI grâce à l’analyse structurelle</a:t>
            </a:r>
          </a:p>
          <a:p>
            <a:endParaRPr lang="fr-FR" sz="2400" dirty="0" smtClean="0"/>
          </a:p>
          <a:p>
            <a:r>
              <a:rPr lang="fr-FR" sz="2400" b="1" dirty="0" smtClean="0"/>
              <a:t>Quelques résultats</a:t>
            </a:r>
          </a:p>
          <a:p>
            <a:pPr>
              <a:buNone/>
            </a:pPr>
            <a:endParaRPr lang="fr-FR" i="1" dirty="0" smtClean="0">
              <a:solidFill>
                <a:srgbClr val="C0000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081" name="Picture 2" descr="Graph 03"/>
          <p:cNvPicPr>
            <a:picLocks noChangeAspect="1" noChangeArrowheads="1"/>
          </p:cNvPicPr>
          <p:nvPr/>
        </p:nvPicPr>
        <p:blipFill>
          <a:blip r:embed="rId2"/>
          <a:srcRect/>
          <a:stretch>
            <a:fillRect/>
          </a:stretch>
        </p:blipFill>
        <p:spPr bwMode="auto">
          <a:xfrm>
            <a:off x="1835150" y="1484313"/>
            <a:ext cx="6254750" cy="52863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ChangeArrowheads="1"/>
          </p:cNvSpPr>
          <p:nvPr/>
        </p:nvSpPr>
        <p:spPr bwMode="auto">
          <a:xfrm>
            <a:off x="0" y="1404938"/>
            <a:ext cx="9144000" cy="4832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indent="-180975"/>
            <a:r>
              <a:rPr lang="fr-FR" sz="2800" b="1">
                <a:latin typeface="Baskerville Old Face" pitchFamily="18" charset="0"/>
                <a:cs typeface="Times New Roman" pitchFamily="18" charset="0"/>
              </a:rPr>
              <a:t>  </a:t>
            </a:r>
            <a:r>
              <a:rPr lang="fr-FR" sz="2800" b="1">
                <a:effectLst>
                  <a:outerShdw blurRad="38100" dist="38100" dir="2700000" algn="tl">
                    <a:srgbClr val="C0C0C0"/>
                  </a:outerShdw>
                </a:effectLst>
                <a:latin typeface="Baskerville Old Face" pitchFamily="18" charset="0"/>
                <a:cs typeface="Times New Roman" pitchFamily="18" charset="0"/>
              </a:rPr>
              <a:t>CONCLUSIONS ET RECOMMANDATIONS STRATEGIQUES</a:t>
            </a:r>
            <a:br>
              <a:rPr lang="fr-FR" sz="2800" b="1">
                <a:effectLst>
                  <a:outerShdw blurRad="38100" dist="38100" dir="2700000" algn="tl">
                    <a:srgbClr val="C0C0C0"/>
                  </a:outerShdw>
                </a:effectLst>
                <a:latin typeface="Baskerville Old Face" pitchFamily="18" charset="0"/>
                <a:cs typeface="Times New Roman" pitchFamily="18" charset="0"/>
              </a:rPr>
            </a:br>
            <a:endParaRPr lang="fr-FR" sz="2800">
              <a:effectLst>
                <a:outerShdw blurRad="38100" dist="38100" dir="2700000" algn="tl">
                  <a:srgbClr val="C0C0C0"/>
                </a:outerShdw>
              </a:effectLst>
              <a:latin typeface="Baskerville Old Face" pitchFamily="18" charset="0"/>
              <a:cs typeface="Times New Roman" pitchFamily="18" charset="0"/>
            </a:endParaRPr>
          </a:p>
          <a:p>
            <a:pPr indent="-180975" eaLnBrk="0" hangingPunct="0"/>
            <a:r>
              <a:rPr lang="fr-FR" sz="2800">
                <a:latin typeface="Baskerville Old Face" pitchFamily="18" charset="0"/>
                <a:cs typeface="Times New Roman" pitchFamily="18" charset="0"/>
              </a:rPr>
              <a:t> 1. D</a:t>
            </a:r>
            <a:r>
              <a:rPr lang="ja-JP" altLang="fr-FR" sz="2800">
                <a:latin typeface="Baskerville Old Face" pitchFamily="18" charset="0"/>
                <a:cs typeface="Times New Roman" pitchFamily="18" charset="0"/>
              </a:rPr>
              <a:t>’</a:t>
            </a:r>
            <a:r>
              <a:rPr lang="fr-FR" altLang="ja-JP" sz="2800">
                <a:latin typeface="Baskerville Old Face" pitchFamily="18" charset="0"/>
                <a:cs typeface="Times New Roman" pitchFamily="18" charset="0"/>
              </a:rPr>
              <a:t>après son allure globale (forme en L), le système Mali  se révèle être plutôt de nature « déterminé » : En d</a:t>
            </a:r>
            <a:r>
              <a:rPr lang="ja-JP" altLang="fr-FR" sz="2800">
                <a:latin typeface="Baskerville Old Face" pitchFamily="18" charset="0"/>
                <a:cs typeface="Times New Roman" pitchFamily="18" charset="0"/>
              </a:rPr>
              <a:t>’</a:t>
            </a:r>
            <a:r>
              <a:rPr lang="fr-FR" altLang="ja-JP" sz="2800">
                <a:latin typeface="Baskerville Old Face" pitchFamily="18" charset="0"/>
                <a:cs typeface="Times New Roman" pitchFamily="18" charset="0"/>
              </a:rPr>
              <a:t>autres termes, une impulsion d</a:t>
            </a:r>
            <a:r>
              <a:rPr lang="ja-JP" altLang="fr-FR" sz="2800">
                <a:latin typeface="Baskerville Old Face" pitchFamily="18" charset="0"/>
                <a:cs typeface="Times New Roman" pitchFamily="18" charset="0"/>
              </a:rPr>
              <a:t>’</a:t>
            </a:r>
            <a:r>
              <a:rPr lang="fr-FR" altLang="ja-JP" sz="2800">
                <a:latin typeface="Baskerville Old Face" pitchFamily="18" charset="0"/>
                <a:cs typeface="Times New Roman" pitchFamily="18" charset="0"/>
              </a:rPr>
              <a:t>action pertinente sur certaines variables ne risque pas, toutes choses égales par ailleurs, d</a:t>
            </a:r>
            <a:r>
              <a:rPr lang="ja-JP" altLang="fr-FR" sz="2800">
                <a:latin typeface="Baskerville Old Face" pitchFamily="18" charset="0"/>
                <a:cs typeface="Times New Roman" pitchFamily="18" charset="0"/>
              </a:rPr>
              <a:t>’</a:t>
            </a:r>
            <a:r>
              <a:rPr lang="fr-FR" altLang="ja-JP" sz="2800">
                <a:latin typeface="Baskerville Old Face" pitchFamily="18" charset="0"/>
                <a:cs typeface="Times New Roman" pitchFamily="18" charset="0"/>
              </a:rPr>
              <a:t>avoir des incidences indésirables (effets boomerang). C</a:t>
            </a:r>
            <a:r>
              <a:rPr lang="ja-JP" altLang="fr-FR" sz="2800">
                <a:latin typeface="Baskerville Old Face" pitchFamily="18" charset="0"/>
                <a:cs typeface="Times New Roman" pitchFamily="18" charset="0"/>
              </a:rPr>
              <a:t>’</a:t>
            </a:r>
            <a:r>
              <a:rPr lang="fr-FR" altLang="ja-JP" sz="2800">
                <a:latin typeface="Baskerville Old Face" pitchFamily="18" charset="0"/>
                <a:cs typeface="Times New Roman" pitchFamily="18" charset="0"/>
              </a:rPr>
              <a:t>est pourquoi, ce système peut être qualifié de « relativement gérable », dans la mesure où toute action sur celui-ci est susceptible d</a:t>
            </a:r>
            <a:r>
              <a:rPr lang="ja-JP" altLang="fr-FR" sz="2800">
                <a:latin typeface="Baskerville Old Face" pitchFamily="18" charset="0"/>
                <a:cs typeface="Times New Roman" pitchFamily="18" charset="0"/>
              </a:rPr>
              <a:t>’</a:t>
            </a:r>
            <a:r>
              <a:rPr lang="fr-FR" altLang="ja-JP" sz="2800">
                <a:latin typeface="Baskerville Old Face" pitchFamily="18" charset="0"/>
                <a:cs typeface="Times New Roman" pitchFamily="18" charset="0"/>
              </a:rPr>
              <a:t>entraîner des effets assez prévisibles. </a:t>
            </a:r>
            <a:endParaRPr lang="fr-FR" sz="2800">
              <a:latin typeface="Baskerville Old Face"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7" presetClass="entr" presetSubtype="4" fill="hold" grpId="0" nodeType="clickEffect">
                                  <p:stCondLst>
                                    <p:cond delay="0"/>
                                  </p:stCondLst>
                                  <p:childTnLst>
                                    <p:set>
                                      <p:cBhvr>
                                        <p:cTn id="6" dur="1" fill="hold">
                                          <p:stCondLst>
                                            <p:cond delay="0"/>
                                          </p:stCondLst>
                                        </p:cTn>
                                        <p:tgtEl>
                                          <p:spTgt spid="46082"/>
                                        </p:tgtEl>
                                        <p:attrNameLst>
                                          <p:attrName>style.visibility</p:attrName>
                                        </p:attrNameLst>
                                      </p:cBhvr>
                                      <p:to>
                                        <p:strVal val="visible"/>
                                      </p:to>
                                    </p:set>
                                    <p:anim calcmode="lin" valueType="num">
                                      <p:cBhvr additive="base">
                                        <p:cTn id="7" dur="5000" fill="hold"/>
                                        <p:tgtEl>
                                          <p:spTgt spid="46082"/>
                                        </p:tgtEl>
                                        <p:attrNameLst>
                                          <p:attrName>ppt_x</p:attrName>
                                        </p:attrNameLst>
                                      </p:cBhvr>
                                      <p:tavLst>
                                        <p:tav tm="0">
                                          <p:val>
                                            <p:strVal val="#ppt_x"/>
                                          </p:val>
                                        </p:tav>
                                        <p:tav tm="100000">
                                          <p:val>
                                            <p:strVal val="#ppt_x"/>
                                          </p:val>
                                        </p:tav>
                                      </p:tavLst>
                                    </p:anim>
                                    <p:anim calcmode="lin" valueType="num">
                                      <p:cBhvr additive="base">
                                        <p:cTn id="8" dur="5000" fill="hold"/>
                                        <p:tgtEl>
                                          <p:spTgt spid="4608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2"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ChangeArrowheads="1"/>
          </p:cNvSpPr>
          <p:nvPr/>
        </p:nvSpPr>
        <p:spPr bwMode="auto">
          <a:xfrm>
            <a:off x="0" y="1906588"/>
            <a:ext cx="9144000" cy="3970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indent="-180975" eaLnBrk="0" hangingPunct="0"/>
            <a:r>
              <a:rPr lang="fr-FR" sz="2800">
                <a:latin typeface="Baskerville Old Face" pitchFamily="18" charset="0"/>
                <a:cs typeface="Times New Roman" pitchFamily="18" charset="0"/>
              </a:rPr>
              <a:t>  En revanche, un tel système se caractérise par un certain degré de rigidité, le rendant relativement incapable d</a:t>
            </a:r>
            <a:r>
              <a:rPr lang="ja-JP" altLang="fr-FR" sz="2800">
                <a:latin typeface="Baskerville Old Face" pitchFamily="18" charset="0"/>
                <a:cs typeface="Times New Roman" pitchFamily="18" charset="0"/>
              </a:rPr>
              <a:t>’</a:t>
            </a:r>
            <a:r>
              <a:rPr lang="fr-FR" altLang="ja-JP" sz="2800">
                <a:latin typeface="Baskerville Old Face" pitchFamily="18" charset="0"/>
                <a:cs typeface="Times New Roman" pitchFamily="18" charset="0"/>
              </a:rPr>
              <a:t>absorber et/ou de rectifier les conséquences d</a:t>
            </a:r>
            <a:r>
              <a:rPr lang="ja-JP" altLang="fr-FR" sz="2800">
                <a:latin typeface="Baskerville Old Face" pitchFamily="18" charset="0"/>
                <a:cs typeface="Times New Roman" pitchFamily="18" charset="0"/>
              </a:rPr>
              <a:t>’</a:t>
            </a:r>
            <a:r>
              <a:rPr lang="fr-FR" altLang="ja-JP" sz="2800">
                <a:latin typeface="Baskerville Old Face" pitchFamily="18" charset="0"/>
                <a:cs typeface="Times New Roman" pitchFamily="18" charset="0"/>
              </a:rPr>
              <a:t>actions ou d</a:t>
            </a:r>
            <a:r>
              <a:rPr lang="ja-JP" altLang="fr-FR" sz="2800">
                <a:latin typeface="Baskerville Old Face" pitchFamily="18" charset="0"/>
                <a:cs typeface="Times New Roman" pitchFamily="18" charset="0"/>
              </a:rPr>
              <a:t>’</a:t>
            </a:r>
            <a:r>
              <a:rPr lang="fr-FR" altLang="ja-JP" sz="2800">
                <a:latin typeface="Baskerville Old Face" pitchFamily="18" charset="0"/>
                <a:cs typeface="Times New Roman" pitchFamily="18" charset="0"/>
              </a:rPr>
              <a:t>événements inopportuns. Etant donné le caractère plutôt irréversible des effets ainsi engendrés, il importe de procéder à une évaluation rigoureuse de la pertinence et du bien-fondé des principales initiatives envisagées, du point de vue de leurs conséquences globales dans le système.</a:t>
            </a:r>
          </a:p>
          <a:p>
            <a:pPr indent="-180975" eaLnBrk="0" hangingPunct="0"/>
            <a:endParaRPr lang="fr-FR" sz="2800">
              <a:latin typeface="Baskerville Old Face"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7" presetClass="entr" presetSubtype="4" fill="hold" grpId="0" nodeType="clickEffect">
                                  <p:stCondLst>
                                    <p:cond delay="0"/>
                                  </p:stCondLst>
                                  <p:childTnLst>
                                    <p:set>
                                      <p:cBhvr>
                                        <p:cTn id="6" dur="1" fill="hold">
                                          <p:stCondLst>
                                            <p:cond delay="0"/>
                                          </p:stCondLst>
                                        </p:cTn>
                                        <p:tgtEl>
                                          <p:spTgt spid="47106"/>
                                        </p:tgtEl>
                                        <p:attrNameLst>
                                          <p:attrName>style.visibility</p:attrName>
                                        </p:attrNameLst>
                                      </p:cBhvr>
                                      <p:to>
                                        <p:strVal val="visible"/>
                                      </p:to>
                                    </p:set>
                                    <p:anim calcmode="lin" valueType="num">
                                      <p:cBhvr additive="base">
                                        <p:cTn id="7" dur="5000" fill="hold"/>
                                        <p:tgtEl>
                                          <p:spTgt spid="47106"/>
                                        </p:tgtEl>
                                        <p:attrNameLst>
                                          <p:attrName>ppt_x</p:attrName>
                                        </p:attrNameLst>
                                      </p:cBhvr>
                                      <p:tavLst>
                                        <p:tav tm="0">
                                          <p:val>
                                            <p:strVal val="#ppt_x"/>
                                          </p:val>
                                        </p:tav>
                                        <p:tav tm="100000">
                                          <p:val>
                                            <p:strVal val="#ppt_x"/>
                                          </p:val>
                                        </p:tav>
                                      </p:tavLst>
                                    </p:anim>
                                    <p:anim calcmode="lin" valueType="num">
                                      <p:cBhvr additive="base">
                                        <p:cTn id="8" dur="5000" fill="hold"/>
                                        <p:tgtEl>
                                          <p:spTgt spid="4710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6"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484784"/>
            <a:ext cx="8229600" cy="4641379"/>
          </a:xfrm>
        </p:spPr>
        <p:txBody>
          <a:bodyPr>
            <a:normAutofit fontScale="85000" lnSpcReduction="20000"/>
          </a:bodyPr>
          <a:lstStyle/>
          <a:p>
            <a:r>
              <a:rPr lang="fr-FR" dirty="0" smtClean="0"/>
              <a:t>Qu’est ce que l’ENP Mali 2025?</a:t>
            </a:r>
          </a:p>
          <a:p>
            <a:pPr>
              <a:buFont typeface="Wingdings" pitchFamily="2" charset="2"/>
              <a:buChar char="Ø"/>
            </a:pPr>
            <a:r>
              <a:rPr lang="fr-FR" dirty="0"/>
              <a:t> </a:t>
            </a:r>
            <a:r>
              <a:rPr lang="fr-FR" dirty="0" smtClean="0"/>
              <a:t>Une étude achevée en 1999, c’est-à-dire il y’a 14 ans: le fait qu’on se mobilise autour aujourd’hui est un indicateur de notre mal gouvernance pour deux raisons: 1) elle n’a pas été utilisée comme il se devait ce qui aurait été de nature à éviter la crise ou à à en atténuer les effets; 2) elle aurait dû à ce jour être révisée et nous aurions dû avoir aujourd’hui un autre document prospectif</a:t>
            </a:r>
          </a:p>
          <a:p>
            <a:pPr>
              <a:buFont typeface="Wingdings" pitchFamily="2" charset="2"/>
              <a:buChar char="Ø"/>
            </a:pPr>
            <a:r>
              <a:rPr lang="fr-FR" dirty="0" smtClean="0"/>
              <a:t>Une réflexion qui a mobilisé un nombre important de maliens à travers les enquêtes, les ateliers du GEP et les réunions du Comité d’orientation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ChangeArrowheads="1"/>
          </p:cNvSpPr>
          <p:nvPr/>
        </p:nvSpPr>
        <p:spPr bwMode="auto">
          <a:xfrm>
            <a:off x="0" y="1528763"/>
            <a:ext cx="8915400" cy="4708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indent="-180975" algn="just" eaLnBrk="0" hangingPunct="0"/>
            <a:r>
              <a:rPr lang="fr-FR" sz="3000">
                <a:latin typeface="Baskerville Old Face" pitchFamily="18" charset="0"/>
                <a:cs typeface="Times New Roman" pitchFamily="18" charset="0"/>
              </a:rPr>
              <a:t>  3. Les principaux déterminants du système sont de nature politico- institutionnelle. La prééminence de l</a:t>
            </a:r>
            <a:r>
              <a:rPr lang="ja-JP" altLang="fr-FR" sz="3000">
                <a:latin typeface="Baskerville Old Face" pitchFamily="18" charset="0"/>
                <a:cs typeface="Times New Roman" pitchFamily="18" charset="0"/>
              </a:rPr>
              <a:t>’</a:t>
            </a:r>
            <a:r>
              <a:rPr lang="fr-FR" altLang="ja-JP" sz="3000">
                <a:latin typeface="Baskerville Old Face" pitchFamily="18" charset="0"/>
                <a:cs typeface="Times New Roman" pitchFamily="18" charset="0"/>
              </a:rPr>
              <a:t>Etat s</a:t>
            </a:r>
            <a:r>
              <a:rPr lang="ja-JP" altLang="fr-FR" sz="3000">
                <a:latin typeface="Baskerville Old Face" pitchFamily="18" charset="0"/>
                <a:cs typeface="Times New Roman" pitchFamily="18" charset="0"/>
              </a:rPr>
              <a:t>’</a:t>
            </a:r>
            <a:r>
              <a:rPr lang="fr-FR" altLang="ja-JP" sz="3000">
                <a:latin typeface="Baskerville Old Face" pitchFamily="18" charset="0"/>
                <a:cs typeface="Times New Roman" pitchFamily="18" charset="0"/>
              </a:rPr>
              <a:t>accompagne d</a:t>
            </a:r>
            <a:r>
              <a:rPr lang="ja-JP" altLang="fr-FR" sz="3000">
                <a:latin typeface="Baskerville Old Face" pitchFamily="18" charset="0"/>
                <a:cs typeface="Times New Roman" pitchFamily="18" charset="0"/>
              </a:rPr>
              <a:t>’</a:t>
            </a:r>
            <a:r>
              <a:rPr lang="fr-FR" altLang="ja-JP" sz="3000">
                <a:latin typeface="Baskerville Old Face" pitchFamily="18" charset="0"/>
                <a:cs typeface="Times New Roman" pitchFamily="18" charset="0"/>
              </a:rPr>
              <a:t>une exigence forte de renforcement des capacités nationales en la matière. Cette exigence de bonne gouvernance doit permettre de mieux maîtriser et de tirer le meilleur parti possible des principaux déterminants extérieurs (la mondialisation et les préconisations des institutions de BRETTON WOODS), à travers l</a:t>
            </a:r>
            <a:r>
              <a:rPr lang="ja-JP" altLang="fr-FR" sz="3000">
                <a:latin typeface="Baskerville Old Face" pitchFamily="18" charset="0"/>
                <a:cs typeface="Times New Roman" pitchFamily="18" charset="0"/>
              </a:rPr>
              <a:t>’</a:t>
            </a:r>
            <a:r>
              <a:rPr lang="fr-FR" altLang="ja-JP" sz="3000">
                <a:latin typeface="Baskerville Old Face" pitchFamily="18" charset="0"/>
                <a:cs typeface="Times New Roman" pitchFamily="18" charset="0"/>
              </a:rPr>
              <a:t>émergence de nouvelles capacités de filtrage et d</a:t>
            </a:r>
            <a:r>
              <a:rPr lang="ja-JP" altLang="fr-FR" sz="3000">
                <a:latin typeface="Baskerville Old Face" pitchFamily="18" charset="0"/>
                <a:cs typeface="Times New Roman" pitchFamily="18" charset="0"/>
              </a:rPr>
              <a:t>’</a:t>
            </a:r>
            <a:r>
              <a:rPr lang="fr-FR" altLang="ja-JP" sz="3000">
                <a:latin typeface="Baskerville Old Face" pitchFamily="18" charset="0"/>
                <a:cs typeface="Times New Roman" pitchFamily="18" charset="0"/>
              </a:rPr>
              <a:t>internalisation de ces préoccupations. </a:t>
            </a:r>
            <a:endParaRPr lang="fr-FR" sz="3000">
              <a:latin typeface="Baskerville Old Face"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7" presetClass="entr" presetSubtype="4" fill="hold" grpId="0" nodeType="clickEffect">
                                  <p:stCondLst>
                                    <p:cond delay="0"/>
                                  </p:stCondLst>
                                  <p:childTnLst>
                                    <p:set>
                                      <p:cBhvr>
                                        <p:cTn id="6" dur="1" fill="hold">
                                          <p:stCondLst>
                                            <p:cond delay="0"/>
                                          </p:stCondLst>
                                        </p:cTn>
                                        <p:tgtEl>
                                          <p:spTgt spid="50178"/>
                                        </p:tgtEl>
                                        <p:attrNameLst>
                                          <p:attrName>style.visibility</p:attrName>
                                        </p:attrNameLst>
                                      </p:cBhvr>
                                      <p:to>
                                        <p:strVal val="visible"/>
                                      </p:to>
                                    </p:set>
                                    <p:anim calcmode="lin" valueType="num">
                                      <p:cBhvr additive="base">
                                        <p:cTn id="7" dur="5000" fill="hold"/>
                                        <p:tgtEl>
                                          <p:spTgt spid="50178"/>
                                        </p:tgtEl>
                                        <p:attrNameLst>
                                          <p:attrName>ppt_x</p:attrName>
                                        </p:attrNameLst>
                                      </p:cBhvr>
                                      <p:tavLst>
                                        <p:tav tm="0">
                                          <p:val>
                                            <p:strVal val="#ppt_x"/>
                                          </p:val>
                                        </p:tav>
                                        <p:tav tm="100000">
                                          <p:val>
                                            <p:strVal val="#ppt_x"/>
                                          </p:val>
                                        </p:tav>
                                      </p:tavLst>
                                    </p:anim>
                                    <p:anim calcmode="lin" valueType="num">
                                      <p:cBhvr additive="base">
                                        <p:cTn id="8" dur="5000" fill="hold"/>
                                        <p:tgtEl>
                                          <p:spTgt spid="5017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8" grpId="0"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ChangeArrowheads="1"/>
          </p:cNvSpPr>
          <p:nvPr/>
        </p:nvSpPr>
        <p:spPr bwMode="auto">
          <a:xfrm>
            <a:off x="152400" y="1412875"/>
            <a:ext cx="8763000" cy="301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indent="-180975" algn="just" eaLnBrk="0" hangingPunct="0"/>
            <a:r>
              <a:rPr lang="fr-FR" sz="3200">
                <a:latin typeface="Baskerville Old Face" pitchFamily="18" charset="0"/>
                <a:cs typeface="Times New Roman" pitchFamily="18" charset="0"/>
              </a:rPr>
              <a:t>Pour tenter de réguler de façon raisonnée et constructive cette ouverture vers l</a:t>
            </a:r>
            <a:r>
              <a:rPr lang="ja-JP" altLang="fr-FR" sz="3200">
                <a:latin typeface="Baskerville Old Face" pitchFamily="18" charset="0"/>
                <a:cs typeface="Times New Roman" pitchFamily="18" charset="0"/>
              </a:rPr>
              <a:t>’</a:t>
            </a:r>
            <a:r>
              <a:rPr lang="fr-FR" altLang="ja-JP" sz="3200">
                <a:latin typeface="Baskerville Old Face" pitchFamily="18" charset="0"/>
                <a:cs typeface="Times New Roman" pitchFamily="18" charset="0"/>
              </a:rPr>
              <a:t>extérieur, un effort particulier de lutte contre la corruption et d</a:t>
            </a:r>
            <a:r>
              <a:rPr lang="ja-JP" altLang="fr-FR" sz="3200">
                <a:latin typeface="Baskerville Old Face" pitchFamily="18" charset="0"/>
                <a:cs typeface="Times New Roman" pitchFamily="18" charset="0"/>
              </a:rPr>
              <a:t>’</a:t>
            </a:r>
            <a:r>
              <a:rPr lang="fr-FR" altLang="ja-JP" sz="3200">
                <a:latin typeface="Baskerville Old Face" pitchFamily="18" charset="0"/>
                <a:cs typeface="Times New Roman" pitchFamily="18" charset="0"/>
              </a:rPr>
              <a:t>accroissement de la qualité du système éducatif se révèle incontournable.</a:t>
            </a:r>
            <a:endParaRPr lang="fr-FR" sz="3200">
              <a:latin typeface="Baskerville Old Face"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7" presetClass="entr" presetSubtype="4" fill="hold" grpId="0" nodeType="clickEffect">
                                  <p:stCondLst>
                                    <p:cond delay="0"/>
                                  </p:stCondLst>
                                  <p:childTnLst>
                                    <p:set>
                                      <p:cBhvr>
                                        <p:cTn id="6" dur="1" fill="hold">
                                          <p:stCondLst>
                                            <p:cond delay="0"/>
                                          </p:stCondLst>
                                        </p:cTn>
                                        <p:tgtEl>
                                          <p:spTgt spid="51202"/>
                                        </p:tgtEl>
                                        <p:attrNameLst>
                                          <p:attrName>style.visibility</p:attrName>
                                        </p:attrNameLst>
                                      </p:cBhvr>
                                      <p:to>
                                        <p:strVal val="visible"/>
                                      </p:to>
                                    </p:set>
                                    <p:anim calcmode="lin" valueType="num">
                                      <p:cBhvr additive="base">
                                        <p:cTn id="7" dur="5000" fill="hold"/>
                                        <p:tgtEl>
                                          <p:spTgt spid="51202"/>
                                        </p:tgtEl>
                                        <p:attrNameLst>
                                          <p:attrName>ppt_x</p:attrName>
                                        </p:attrNameLst>
                                      </p:cBhvr>
                                      <p:tavLst>
                                        <p:tav tm="0">
                                          <p:val>
                                            <p:strVal val="#ppt_x"/>
                                          </p:val>
                                        </p:tav>
                                        <p:tav tm="100000">
                                          <p:val>
                                            <p:strVal val="#ppt_x"/>
                                          </p:val>
                                        </p:tav>
                                      </p:tavLst>
                                    </p:anim>
                                    <p:anim calcmode="lin" valueType="num">
                                      <p:cBhvr additive="base">
                                        <p:cTn id="8" dur="5000" fill="hold"/>
                                        <p:tgtEl>
                                          <p:spTgt spid="5120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412776"/>
            <a:ext cx="8229600" cy="5230934"/>
          </a:xfrm>
        </p:spPr>
        <p:txBody>
          <a:bodyPr>
            <a:normAutofit fontScale="70000" lnSpcReduction="20000"/>
          </a:bodyPr>
          <a:lstStyle/>
          <a:p>
            <a:pPr>
              <a:buFont typeface="Wingdings" pitchFamily="2" charset="2"/>
              <a:buChar char="Ø"/>
            </a:pPr>
            <a:r>
              <a:rPr lang="fr-FR" b="1" dirty="0" smtClean="0"/>
              <a:t>Des scénarios contrastés concernant l’avenir du Mali</a:t>
            </a:r>
          </a:p>
          <a:p>
            <a:pPr>
              <a:buNone/>
            </a:pPr>
            <a:r>
              <a:rPr lang="fr-FR" sz="3400" b="1" dirty="0" smtClean="0"/>
              <a:t>SCENARIO 1 : PRAGMATISME ECONOMIQUE ET SYNERGIE SOCIALE</a:t>
            </a:r>
            <a:r>
              <a:rPr lang="fr-FR" sz="3400" dirty="0" smtClean="0"/>
              <a:t> </a:t>
            </a:r>
          </a:p>
          <a:p>
            <a:pPr>
              <a:buNone/>
            </a:pPr>
            <a:r>
              <a:rPr lang="fr-FR" sz="3400" b="1" dirty="0" smtClean="0"/>
              <a:t>Caractéristiques principales du scénario</a:t>
            </a:r>
            <a:r>
              <a:rPr lang="fr-FR" sz="3400" dirty="0" smtClean="0"/>
              <a:t> </a:t>
            </a:r>
          </a:p>
          <a:p>
            <a:pPr>
              <a:buNone/>
            </a:pPr>
            <a:r>
              <a:rPr lang="fr-FR" sz="3400" dirty="0" smtClean="0"/>
              <a:t>■ Un Etat pragmatique et performant qui, tout en veillant sur ses fonctions régaliennes, s’intéresse au développement socio- économique comme catalyseur et modérateur des relations entre les différents intervenants.</a:t>
            </a:r>
          </a:p>
          <a:p>
            <a:pPr>
              <a:buNone/>
            </a:pPr>
            <a:r>
              <a:rPr lang="fr-FR" sz="3400" dirty="0" smtClean="0"/>
              <a:t>■ Une situation de développement économique et social grâce à une croissance économique soutenue par un cours durablement rémunérateur du coton et la pertinence des politiques adoptées. </a:t>
            </a:r>
          </a:p>
          <a:p>
            <a:pPr>
              <a:buNone/>
            </a:pPr>
            <a:r>
              <a:rPr lang="fr-FR" sz="3400" dirty="0" smtClean="0"/>
              <a:t>■ Une société capable de puiser en elle même les moyens de sa transformation et qui, tout en s’appuyant sur ses propres valeurs culturelles, accepte d’intégrer les valeurs positives extérieures.</a:t>
            </a:r>
          </a:p>
          <a:p>
            <a:pPr>
              <a:buNone/>
            </a:pPr>
            <a:endParaRPr lang="fr-FR" dirty="0" smtClean="0"/>
          </a:p>
          <a:p>
            <a:pPr>
              <a:buNone/>
            </a:pPr>
            <a:endParaRPr lang="fr-F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85000" lnSpcReduction="20000"/>
          </a:bodyPr>
          <a:lstStyle/>
          <a:p>
            <a:pPr>
              <a:buNone/>
            </a:pPr>
            <a:r>
              <a:rPr lang="fr-FR" b="1" dirty="0" smtClean="0"/>
              <a:t>SCENARIO 2 : MIRAGE DU COTON ET SURSAUT LEGALISTE</a:t>
            </a:r>
            <a:endParaRPr lang="fr-FR" dirty="0" smtClean="0"/>
          </a:p>
          <a:p>
            <a:pPr>
              <a:buNone/>
            </a:pPr>
            <a:r>
              <a:rPr lang="fr-FR" b="1" dirty="0" smtClean="0"/>
              <a:t>Caractéristiques principales  du scénario</a:t>
            </a:r>
            <a:endParaRPr lang="fr-FR" dirty="0" smtClean="0"/>
          </a:p>
          <a:p>
            <a:pPr>
              <a:buNone/>
            </a:pPr>
            <a:r>
              <a:rPr lang="fr-FR" dirty="0" smtClean="0"/>
              <a:t>■ Un Etat respectueux des textes et de la législation qui s’emploie peu à rechercher les objectifs de développement.</a:t>
            </a:r>
          </a:p>
          <a:p>
            <a:pPr>
              <a:buNone/>
            </a:pPr>
            <a:r>
              <a:rPr lang="fr-FR" dirty="0" smtClean="0"/>
              <a:t>■ Une croissance économique portée essentiellement par un cours durablement rémunérateur du coton mais qui  n’engendre pas le progrès social.</a:t>
            </a:r>
          </a:p>
          <a:p>
            <a:pPr>
              <a:buNone/>
            </a:pPr>
            <a:r>
              <a:rPr lang="fr-FR" dirty="0" smtClean="0"/>
              <a:t>■ Une réhabilitation de la justice institutionnelle par l’Etat pour faire face au désordre et à la désintégration sociale engendrés par la progression de la pauvreté.</a:t>
            </a:r>
          </a:p>
          <a:p>
            <a:pPr>
              <a:buNone/>
            </a:pPr>
            <a:endParaRPr lang="fr-F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lnSpcReduction="20000"/>
          </a:bodyPr>
          <a:lstStyle/>
          <a:p>
            <a:pPr>
              <a:buNone/>
            </a:pPr>
            <a:r>
              <a:rPr lang="fr-FR" b="1" dirty="0" smtClean="0"/>
              <a:t>SCENARIO 3 :  LAXISME DE L’ETAT ET RESSAISISSEMENT IDENTITAIRE</a:t>
            </a:r>
          </a:p>
          <a:p>
            <a:pPr>
              <a:buNone/>
            </a:pPr>
            <a:r>
              <a:rPr lang="fr-FR" b="1" dirty="0" smtClean="0"/>
              <a:t> Caractéristiques principales  du scénario</a:t>
            </a:r>
            <a:endParaRPr lang="fr-FR" dirty="0" smtClean="0"/>
          </a:p>
          <a:p>
            <a:pPr>
              <a:buNone/>
            </a:pPr>
            <a:r>
              <a:rPr lang="fr-FR" dirty="0" smtClean="0"/>
              <a:t>■ La démission de l’Etat de ses responsabilités.</a:t>
            </a:r>
          </a:p>
          <a:p>
            <a:pPr>
              <a:buNone/>
            </a:pPr>
            <a:r>
              <a:rPr lang="fr-FR" dirty="0" smtClean="0"/>
              <a:t>■  Les difficultés d’amorcer un véritable décollage économique. </a:t>
            </a:r>
          </a:p>
          <a:p>
            <a:pPr>
              <a:buNone/>
            </a:pPr>
            <a:r>
              <a:rPr lang="fr-FR" dirty="0" smtClean="0"/>
              <a:t>■ Le repli sur des valeurs culturelles qui sont utilisées par une frange importante de la société civile comme instrument du sursaut national face au menaces représentées par les influences extérieures diverses.</a:t>
            </a:r>
          </a:p>
          <a:p>
            <a:pPr>
              <a:buNone/>
            </a:pPr>
            <a:endParaRPr lang="fr-F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40000" lnSpcReduction="20000"/>
          </a:bodyPr>
          <a:lstStyle/>
          <a:p>
            <a:pPr>
              <a:buNone/>
            </a:pPr>
            <a:r>
              <a:rPr lang="fr-FR" sz="5900" b="1" dirty="0" smtClean="0"/>
              <a:t>SCENARIO 4 : IMPASSE ECONOMIQUE ET DESAROI SOCIAL</a:t>
            </a:r>
          </a:p>
          <a:p>
            <a:pPr>
              <a:buNone/>
            </a:pPr>
            <a:r>
              <a:rPr lang="fr-FR" sz="5900" dirty="0" smtClean="0"/>
              <a:t> </a:t>
            </a:r>
            <a:r>
              <a:rPr lang="fr-FR" sz="5900" b="1" dirty="0" smtClean="0"/>
              <a:t>Caractéristiques principales  du scénario</a:t>
            </a:r>
            <a:endParaRPr lang="fr-FR" sz="5900" dirty="0" smtClean="0"/>
          </a:p>
          <a:p>
            <a:pPr>
              <a:buNone/>
            </a:pPr>
            <a:r>
              <a:rPr lang="fr-FR" sz="5900" dirty="0" smtClean="0"/>
              <a:t>■ Un Etat très peu soucieux des impératifs de développement et  qui s’investit dans des missions de sauvegarde de la sécurité, de la tranquillité et du bien être des  gouvernants. </a:t>
            </a:r>
          </a:p>
          <a:p>
            <a:pPr>
              <a:buNone/>
            </a:pPr>
            <a:r>
              <a:rPr lang="fr-FR" sz="5900" dirty="0" smtClean="0"/>
              <a:t>■  Une situation économique catastrophique engendrant la régression sociale.</a:t>
            </a:r>
          </a:p>
          <a:p>
            <a:pPr>
              <a:buNone/>
            </a:pPr>
            <a:r>
              <a:rPr lang="fr-FR" sz="5900" dirty="0" smtClean="0"/>
              <a:t>■  Une société en crise qui perd ses valeurs fondamentales et où des idéologies extrémistes s’infiltrent conduisant à une multiplication de sectes, de confréries, et de groupuscules fondamentalistes</a:t>
            </a:r>
          </a:p>
          <a:p>
            <a:pPr>
              <a:buNone/>
            </a:pPr>
            <a:endParaRPr lang="fr-F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a:buFont typeface="Wingdings" pitchFamily="2" charset="2"/>
              <a:buChar char="Ø"/>
            </a:pPr>
            <a:r>
              <a:rPr lang="fr-FR" b="1" dirty="0" smtClean="0"/>
              <a:t>Une vision partagée et volontariste de l’avenir du Mali à l’horizon d’une génération</a:t>
            </a:r>
          </a:p>
          <a:p>
            <a:pPr>
              <a:buFontTx/>
              <a:buChar char="-"/>
            </a:pPr>
            <a:r>
              <a:rPr lang="fr-FR" dirty="0" smtClean="0"/>
              <a:t>Une nation unie sur un socle culturel diversifié et réhabilité</a:t>
            </a:r>
          </a:p>
          <a:p>
            <a:pPr>
              <a:buFontTx/>
              <a:buChar char="-"/>
            </a:pPr>
            <a:r>
              <a:rPr lang="fr-FR" dirty="0" smtClean="0"/>
              <a:t>Une organisation politique et institutionnelle garante du développement et de la paix sociale</a:t>
            </a:r>
          </a:p>
          <a:p>
            <a:pPr>
              <a:buFontTx/>
              <a:buChar char="-"/>
            </a:pPr>
            <a:r>
              <a:rPr lang="fr-FR" dirty="0" smtClean="0"/>
              <a:t>Une économie forte, diversifiée et ouverte</a:t>
            </a:r>
          </a:p>
          <a:p>
            <a:pPr>
              <a:buFontTx/>
              <a:buChar char="-"/>
            </a:pPr>
            <a:endParaRPr lang="fr-F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buFontTx/>
              <a:buChar char="-"/>
            </a:pPr>
            <a:r>
              <a:rPr lang="fr-FR" dirty="0" smtClean="0"/>
              <a:t>Des infrastructures et un cadre environnemental améliorés</a:t>
            </a:r>
          </a:p>
          <a:p>
            <a:pPr>
              <a:buFontTx/>
              <a:buChar char="-"/>
            </a:pPr>
            <a:r>
              <a:rPr lang="fr-FR" dirty="0" smtClean="0"/>
              <a:t>Un progrès social certain</a:t>
            </a:r>
            <a:endParaRPr lang="fr-F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4282" y="1500174"/>
            <a:ext cx="8715436" cy="4401205"/>
          </a:xfrm>
          <a:prstGeom prst="rect">
            <a:avLst/>
          </a:prstGeom>
        </p:spPr>
        <p:txBody>
          <a:bodyPr wrap="square">
            <a:spAutoFit/>
          </a:bodyPr>
          <a:lstStyle/>
          <a:p>
            <a:pPr>
              <a:buFont typeface="Wingdings" pitchFamily="2" charset="2"/>
              <a:buChar char="Ø"/>
            </a:pPr>
            <a:r>
              <a:rPr lang="fr-FR" sz="2800" b="1" dirty="0" smtClean="0"/>
              <a:t>Des orientations stratégiques</a:t>
            </a:r>
          </a:p>
          <a:p>
            <a:pPr>
              <a:buFontTx/>
              <a:buChar char="-"/>
            </a:pPr>
            <a:r>
              <a:rPr lang="fr-FR" sz="2800" dirty="0" smtClean="0"/>
              <a:t>Consolidation de l’unité et de la cohésion nationale en se fondant sur la sagesse conférée à la société malienne par sa diversité culturelle</a:t>
            </a:r>
          </a:p>
          <a:p>
            <a:pPr>
              <a:buFontTx/>
              <a:buChar char="-"/>
            </a:pPr>
            <a:r>
              <a:rPr lang="fr-FR" sz="2800" dirty="0" smtClean="0"/>
              <a:t>Une organisation politique et institutionnelle garante du développement et de la paix sociale</a:t>
            </a:r>
          </a:p>
          <a:p>
            <a:pPr>
              <a:buFontTx/>
              <a:buChar char="-"/>
            </a:pPr>
            <a:r>
              <a:rPr lang="fr-FR" sz="2800" dirty="0" smtClean="0"/>
              <a:t>Une économie forte, diversifiée et ouverte</a:t>
            </a:r>
          </a:p>
          <a:p>
            <a:pPr>
              <a:buFontTx/>
              <a:buChar char="-"/>
            </a:pPr>
            <a:r>
              <a:rPr lang="fr-FR" sz="2800" dirty="0" smtClean="0"/>
              <a:t>Un cadre environnement amélioré</a:t>
            </a:r>
          </a:p>
          <a:p>
            <a:pPr>
              <a:buFontTx/>
              <a:buChar char="-"/>
            </a:pPr>
            <a:r>
              <a:rPr lang="fr-FR" sz="2800" dirty="0" smtClean="0"/>
              <a:t>Une meilleure qualité des ressources humaines dans une société juste et solidaire</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8596" y="1428736"/>
            <a:ext cx="8286808" cy="5693866"/>
          </a:xfrm>
          <a:prstGeom prst="rect">
            <a:avLst/>
          </a:prstGeom>
        </p:spPr>
        <p:txBody>
          <a:bodyPr wrap="square">
            <a:spAutoFit/>
          </a:bodyPr>
          <a:lstStyle/>
          <a:p>
            <a:pPr>
              <a:buFont typeface="Wingdings" pitchFamily="2" charset="2"/>
              <a:buChar char="Ø"/>
            </a:pPr>
            <a:r>
              <a:rPr lang="fr-FR" sz="2800" b="1" dirty="0" smtClean="0"/>
              <a:t>Des recommandations</a:t>
            </a:r>
          </a:p>
          <a:p>
            <a:pPr>
              <a:lnSpc>
                <a:spcPct val="150000"/>
              </a:lnSpc>
              <a:spcBef>
                <a:spcPct val="50000"/>
              </a:spcBef>
            </a:pPr>
            <a:r>
              <a:rPr lang="fr-FR" sz="2800" dirty="0" smtClean="0">
                <a:latin typeface="Baskerville Old Face" pitchFamily="18" charset="0"/>
                <a:cs typeface="Arial" pitchFamily="34" charset="0"/>
              </a:rPr>
              <a:t>- Opérationnalisation</a:t>
            </a:r>
            <a:endParaRPr lang="fr-FR" sz="2800" dirty="0" smtClean="0">
              <a:latin typeface="Baskerville Old Face" pitchFamily="18" charset="0"/>
              <a:cs typeface="Times New Roman" pitchFamily="18" charset="0"/>
            </a:endParaRPr>
          </a:p>
          <a:p>
            <a:pPr>
              <a:lnSpc>
                <a:spcPct val="130000"/>
              </a:lnSpc>
              <a:spcBef>
                <a:spcPct val="50000"/>
              </a:spcBef>
            </a:pPr>
            <a:r>
              <a:rPr lang="fr-FR" sz="2800" dirty="0" smtClean="0">
                <a:latin typeface="Baskerville Old Face" pitchFamily="18" charset="0"/>
                <a:cs typeface="Times New Roman" pitchFamily="18" charset="0"/>
              </a:rPr>
              <a:t>- </a:t>
            </a:r>
            <a:r>
              <a:rPr lang="fr-FR" sz="2800" dirty="0" smtClean="0">
                <a:latin typeface="Baskerville Old Face" pitchFamily="18" charset="0"/>
                <a:cs typeface="Arial" pitchFamily="34" charset="0"/>
              </a:rPr>
              <a:t>Actualisation des scénarios et surveillance de  </a:t>
            </a:r>
            <a:br>
              <a:rPr lang="fr-FR" sz="2800" dirty="0" smtClean="0">
                <a:latin typeface="Baskerville Old Face" pitchFamily="18" charset="0"/>
                <a:cs typeface="Arial" pitchFamily="34" charset="0"/>
              </a:rPr>
            </a:br>
            <a:r>
              <a:rPr lang="fr-FR" sz="2800" dirty="0" smtClean="0">
                <a:latin typeface="Baskerville Old Face" pitchFamily="18" charset="0"/>
                <a:cs typeface="Arial" pitchFamily="34" charset="0"/>
              </a:rPr>
              <a:t>    leur avènement</a:t>
            </a:r>
            <a:r>
              <a:rPr lang="fr-FR" sz="2800" dirty="0" smtClean="0">
                <a:latin typeface="Baskerville Old Face" pitchFamily="18" charset="0"/>
                <a:cs typeface="Times New Roman" pitchFamily="18" charset="0"/>
              </a:rPr>
              <a:t/>
            </a:r>
            <a:br>
              <a:rPr lang="fr-FR" sz="2800" dirty="0" smtClean="0">
                <a:latin typeface="Baskerville Old Face" pitchFamily="18" charset="0"/>
                <a:cs typeface="Times New Roman" pitchFamily="18" charset="0"/>
              </a:rPr>
            </a:br>
            <a:r>
              <a:rPr lang="fr-FR" sz="2800" dirty="0" smtClean="0">
                <a:latin typeface="Baskerville Old Face" pitchFamily="18" charset="0"/>
                <a:cs typeface="Times New Roman" pitchFamily="18" charset="0"/>
              </a:rPr>
              <a:t>- </a:t>
            </a:r>
            <a:r>
              <a:rPr lang="fr-FR" sz="2800" dirty="0" smtClean="0">
                <a:latin typeface="Baskerville Old Face" pitchFamily="18" charset="0"/>
                <a:cs typeface="Arial" pitchFamily="34" charset="0"/>
              </a:rPr>
              <a:t>Suivi-évaluation de la pertinence à long </a:t>
            </a:r>
            <a:br>
              <a:rPr lang="fr-FR" sz="2800" dirty="0" smtClean="0">
                <a:latin typeface="Baskerville Old Face" pitchFamily="18" charset="0"/>
                <a:cs typeface="Arial" pitchFamily="34" charset="0"/>
              </a:rPr>
            </a:br>
            <a:r>
              <a:rPr lang="fr-FR" sz="2800" dirty="0" smtClean="0">
                <a:latin typeface="Baskerville Old Face" pitchFamily="18" charset="0"/>
                <a:cs typeface="Arial" pitchFamily="34" charset="0"/>
              </a:rPr>
              <a:t>    terme des orientations stratégiques et des </a:t>
            </a:r>
            <a:br>
              <a:rPr lang="fr-FR" sz="2800" dirty="0" smtClean="0">
                <a:latin typeface="Baskerville Old Face" pitchFamily="18" charset="0"/>
                <a:cs typeface="Arial" pitchFamily="34" charset="0"/>
              </a:rPr>
            </a:br>
            <a:r>
              <a:rPr lang="fr-FR" sz="2800" dirty="0" smtClean="0">
                <a:latin typeface="Baskerville Old Face" pitchFamily="18" charset="0"/>
                <a:cs typeface="Arial" pitchFamily="34" charset="0"/>
              </a:rPr>
              <a:t>    actions de développement</a:t>
            </a:r>
            <a:endParaRPr lang="fr-FR" sz="2800" dirty="0" smtClean="0">
              <a:latin typeface="Baskerville Old Face" pitchFamily="18" charset="0"/>
              <a:cs typeface="Times New Roman" pitchFamily="18" charset="0"/>
            </a:endParaRPr>
          </a:p>
          <a:p>
            <a:pPr>
              <a:lnSpc>
                <a:spcPct val="150000"/>
              </a:lnSpc>
              <a:spcBef>
                <a:spcPct val="50000"/>
              </a:spcBef>
            </a:pPr>
            <a:r>
              <a:rPr lang="fr-FR" sz="2800" dirty="0" smtClean="0">
                <a:latin typeface="Baskerville Old Face" pitchFamily="18" charset="0"/>
                <a:cs typeface="Times New Roman" pitchFamily="18" charset="0"/>
              </a:rPr>
              <a:t>- </a:t>
            </a:r>
            <a:r>
              <a:rPr lang="fr-FR" sz="2800" dirty="0" smtClean="0">
                <a:latin typeface="Baskerville Old Face" pitchFamily="18" charset="0"/>
                <a:cs typeface="Arial" pitchFamily="34" charset="0"/>
              </a:rPr>
              <a:t>Promotion de la démarche prospective</a:t>
            </a:r>
          </a:p>
          <a:p>
            <a:endParaRPr lang="fr-FR" sz="28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484784"/>
            <a:ext cx="8229600" cy="4801736"/>
          </a:xfrm>
        </p:spPr>
        <p:txBody>
          <a:bodyPr>
            <a:normAutofit/>
          </a:bodyPr>
          <a:lstStyle/>
          <a:p>
            <a:pPr>
              <a:buFont typeface="Wingdings" pitchFamily="2" charset="2"/>
              <a:buChar char="Ø"/>
            </a:pPr>
            <a:r>
              <a:rPr lang="fr-FR" dirty="0" smtClean="0"/>
              <a:t>Une </a:t>
            </a:r>
            <a:r>
              <a:rPr lang="fr-FR" dirty="0" smtClean="0"/>
              <a:t>réflexion à long terme qui visait à définir une vision commune de l’avenir de notre pays et les stratégies pour la réalisation de ce devenir commun</a:t>
            </a:r>
          </a:p>
          <a:p>
            <a:pPr>
              <a:buNone/>
            </a:pPr>
            <a:endParaRPr lang="fr-FR" dirty="0"/>
          </a:p>
          <a:p>
            <a:pPr>
              <a:buFont typeface="Wingdings" pitchFamily="2" charset="2"/>
              <a:buChar char="§"/>
            </a:pPr>
            <a:r>
              <a:rPr lang="fr-FR" dirty="0" smtClean="0"/>
              <a:t>Quels sont les produits de l’ENP MALI 2025?</a:t>
            </a:r>
          </a:p>
          <a:p>
            <a:pPr>
              <a:buNone/>
            </a:pPr>
            <a:endParaRPr lang="fr-FR" dirty="0" smtClean="0"/>
          </a:p>
          <a:p>
            <a:pPr>
              <a:buNone/>
            </a:pPr>
            <a:endParaRPr lang="fr-FR" dirty="0" smtClean="0"/>
          </a:p>
          <a:p>
            <a:pPr>
              <a:buNone/>
            </a:pPr>
            <a:endParaRPr lang="fr-FR" dirty="0" smtClean="0"/>
          </a:p>
          <a:p>
            <a:pPr>
              <a:buFont typeface="Wingdings" pitchFamily="2" charset="2"/>
              <a:buChar char="Ø"/>
            </a:pPr>
            <a:endParaRPr lang="fr-FR" dirty="0" smtClean="0"/>
          </a:p>
          <a:p>
            <a:pPr>
              <a:buFont typeface="Wingdings" pitchFamily="2" charset="2"/>
              <a:buChar char="Ø"/>
            </a:pPr>
            <a:endParaRPr lang="fr-FR"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484784"/>
            <a:ext cx="8229600" cy="4641379"/>
          </a:xfrm>
        </p:spPr>
        <p:txBody>
          <a:bodyPr>
            <a:normAutofit fontScale="77500" lnSpcReduction="20000"/>
          </a:bodyPr>
          <a:lstStyle/>
          <a:p>
            <a:pPr>
              <a:buFont typeface="Wingdings" pitchFamily="2" charset="2"/>
              <a:buChar char="§"/>
            </a:pPr>
            <a:r>
              <a:rPr lang="fr-FR" b="1" dirty="0" smtClean="0"/>
              <a:t>Evolution de notre pays ou marche au pas de charge vers la catastrophe: quand le scénario catastrophe se réalise à mi-chemin de l’horizon de l’étude prospective</a:t>
            </a:r>
          </a:p>
          <a:p>
            <a:pPr>
              <a:buNone/>
            </a:pPr>
            <a:r>
              <a:rPr lang="fr-FR" i="1" dirty="0" smtClean="0"/>
              <a:t>sur le plan politique (les partis politiques: nombre et fonctionnement, les élections: faible participation et mauvais déroulement, la presse, la corruption, la justice, </a:t>
            </a:r>
            <a:r>
              <a:rPr lang="fr-FR" i="1" dirty="0" err="1" smtClean="0"/>
              <a:t>etc</a:t>
            </a:r>
            <a:r>
              <a:rPr lang="fr-FR" i="1" dirty="0" smtClean="0"/>
              <a:t>), </a:t>
            </a:r>
          </a:p>
          <a:p>
            <a:pPr>
              <a:buNone/>
            </a:pPr>
            <a:r>
              <a:rPr lang="fr-FR" i="1" dirty="0" smtClean="0"/>
              <a:t>sur le plan sécuritaire (accords d’Alger de 2006, déliquescence de l’armée et des services de sécurité),</a:t>
            </a:r>
          </a:p>
          <a:p>
            <a:pPr>
              <a:buNone/>
            </a:pPr>
            <a:r>
              <a:rPr lang="fr-FR" i="1" dirty="0" smtClean="0"/>
              <a:t>sur la plan de la gestion du développement: valse des ministères en charge du plan,  </a:t>
            </a:r>
          </a:p>
          <a:p>
            <a:pPr>
              <a:buNone/>
            </a:pPr>
            <a:r>
              <a:rPr lang="fr-FR" i="1" dirty="0" smtClean="0"/>
              <a:t>etc.</a:t>
            </a:r>
          </a:p>
          <a:p>
            <a:pPr>
              <a:buNone/>
            </a:pPr>
            <a:r>
              <a:rPr lang="fr-FR" i="1" dirty="0" smtClean="0"/>
              <a:t>Film du scénario catastrophe</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 </a:t>
            </a:r>
            <a:endParaRPr lang="fr-FR" dirty="0"/>
          </a:p>
        </p:txBody>
      </p:sp>
      <p:sp>
        <p:nvSpPr>
          <p:cNvPr id="3" name="Espace réservé du contenu 2"/>
          <p:cNvSpPr>
            <a:spLocks noGrp="1"/>
          </p:cNvSpPr>
          <p:nvPr>
            <p:ph idx="1"/>
          </p:nvPr>
        </p:nvSpPr>
        <p:spPr>
          <a:xfrm>
            <a:off x="457200" y="1484784"/>
            <a:ext cx="8229600" cy="4944612"/>
          </a:xfrm>
        </p:spPr>
        <p:txBody>
          <a:bodyPr>
            <a:normAutofit fontScale="70000" lnSpcReduction="20000"/>
          </a:bodyPr>
          <a:lstStyle/>
          <a:p>
            <a:pPr>
              <a:buFont typeface="Wingdings" pitchFamily="2" charset="2"/>
              <a:buChar char="§"/>
            </a:pPr>
            <a:r>
              <a:rPr lang="fr-FR" b="1" dirty="0" smtClean="0"/>
              <a:t>Comment en est on arrivé là?</a:t>
            </a:r>
          </a:p>
          <a:p>
            <a:pPr>
              <a:buFont typeface="Wingdings" pitchFamily="2" charset="2"/>
              <a:buChar char="Ø"/>
            </a:pPr>
            <a:endParaRPr lang="fr-FR" dirty="0" smtClean="0"/>
          </a:p>
          <a:p>
            <a:pPr>
              <a:buFont typeface="Wingdings" pitchFamily="2" charset="2"/>
              <a:buChar char="Ø"/>
            </a:pPr>
            <a:r>
              <a:rPr lang="fr-FR" dirty="0" smtClean="0"/>
              <a:t>Faiblesse du leadership se traduisant par un déficit d’appropriation et surtout de portage de la vision</a:t>
            </a:r>
          </a:p>
          <a:p>
            <a:pPr>
              <a:buFont typeface="Wingdings" pitchFamily="2" charset="2"/>
              <a:buChar char="Ø"/>
            </a:pPr>
            <a:r>
              <a:rPr lang="fr-FR" dirty="0" smtClean="0"/>
              <a:t>Référence à la vision de l’ENP Mali 2025 dans les documents de politique seulement pour faire « bien » et pour « satisfaire » les PTF</a:t>
            </a:r>
          </a:p>
          <a:p>
            <a:pPr>
              <a:buFont typeface="Wingdings" pitchFamily="2" charset="2"/>
              <a:buChar char="Ø"/>
            </a:pPr>
            <a:r>
              <a:rPr lang="fr-FR" dirty="0" smtClean="0"/>
              <a:t>Non suivi des recommandations notamment en matière de gouvernance </a:t>
            </a:r>
          </a:p>
          <a:p>
            <a:pPr>
              <a:buFont typeface="Wingdings" pitchFamily="2" charset="2"/>
              <a:buChar char="Ø"/>
            </a:pPr>
            <a:r>
              <a:rPr lang="fr-FR" dirty="0" smtClean="0"/>
              <a:t>Politique de l’autruche consistant à se pas voir ses propres réalités: magnifier une démocratie qui n’est que de façade comme les maliens l’avaient diagnostiquée en 1997-98, faire semblant de lutter contre la corruption alors que les comportements l’encourageaient, une presse dite libre mais avec des journaux tellement peu professionnels et fragiles qu’ils sont prêts à se vendre au premier venu, etc.</a:t>
            </a:r>
          </a:p>
          <a:p>
            <a:pPr>
              <a:buNone/>
            </a:pPr>
            <a:endParaRPr lang="fr-FR"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1600200"/>
            <a:ext cx="8229600" cy="4972072"/>
          </a:xfrm>
        </p:spPr>
        <p:txBody>
          <a:bodyPr>
            <a:normAutofit fontScale="77500" lnSpcReduction="20000"/>
          </a:bodyPr>
          <a:lstStyle/>
          <a:p>
            <a:pPr>
              <a:buNone/>
            </a:pPr>
            <a:r>
              <a:rPr lang="fr-FR" b="1" dirty="0" smtClean="0"/>
              <a:t>Recommandations</a:t>
            </a:r>
          </a:p>
          <a:p>
            <a:pPr>
              <a:buFont typeface="Wingdings" pitchFamily="2" charset="2"/>
              <a:buChar char="Ø"/>
            </a:pPr>
            <a:r>
              <a:rPr lang="fr-FR" dirty="0" smtClean="0"/>
              <a:t>Renforcer le leadership politique des fonctions de prospective et de planification stratégique</a:t>
            </a:r>
          </a:p>
          <a:p>
            <a:pPr>
              <a:buFont typeface="Wingdings" pitchFamily="2" charset="2"/>
              <a:buChar char="Ø"/>
            </a:pPr>
            <a:r>
              <a:rPr lang="fr-FR" dirty="0" smtClean="0"/>
              <a:t>Lancer une nouvelle étude prospective à l’horizon d’une génération (2035 ou 2040)</a:t>
            </a:r>
          </a:p>
          <a:p>
            <a:pPr>
              <a:buFont typeface="Wingdings" pitchFamily="2" charset="2"/>
              <a:buChar char="Ø"/>
            </a:pPr>
            <a:r>
              <a:rPr lang="fr-FR" dirty="0" smtClean="0"/>
              <a:t>Rénover le système de planification et en renforcer les capacités (institutionnelles et organisationnelles, en ressources humaines qualifiées, en méthodes et outils, en ressources financières)  pour permettre une opérationnalisation correcte de la vision à travers un processus performant de planification stratégique</a:t>
            </a:r>
          </a:p>
          <a:p>
            <a:pPr>
              <a:buFont typeface="Wingdings" pitchFamily="2" charset="2"/>
              <a:buChar char="Ø"/>
            </a:pPr>
            <a:r>
              <a:rPr lang="fr-FR" dirty="0" smtClean="0"/>
              <a:t>Promouvoir la démarche prospective: prospective sectorielle et thématique, prospective territoriale, prospective des entreprises</a:t>
            </a:r>
          </a:p>
          <a:p>
            <a:pPr>
              <a:buFont typeface="Wingdings" pitchFamily="2" charset="2"/>
              <a:buChar char="Ø"/>
            </a:pP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85720" y="1500174"/>
            <a:ext cx="8286808" cy="5262979"/>
          </a:xfrm>
          <a:prstGeom prst="rect">
            <a:avLst/>
          </a:prstGeom>
        </p:spPr>
        <p:txBody>
          <a:bodyPr wrap="square">
            <a:spAutoFit/>
          </a:bodyPr>
          <a:lstStyle/>
          <a:p>
            <a:pPr>
              <a:buFont typeface="Wingdings" pitchFamily="2" charset="2"/>
              <a:buChar char="Ø"/>
            </a:pPr>
            <a:r>
              <a:rPr lang="fr-FR" sz="2400" b="1" dirty="0" smtClean="0"/>
              <a:t>La perception des maliens sur la situation de leur pays et leurs aspirations concernant l’avenir:</a:t>
            </a:r>
            <a:r>
              <a:rPr lang="fr-FR" sz="2400" dirty="0" smtClean="0"/>
              <a:t> (quelques exemples)</a:t>
            </a:r>
          </a:p>
          <a:p>
            <a:r>
              <a:rPr lang="fr-FR" sz="2400" b="1" dirty="0" smtClean="0"/>
              <a:t>Sur le plan politique</a:t>
            </a:r>
            <a:r>
              <a:rPr lang="fr-FR" sz="2400" dirty="0" smtClean="0"/>
              <a:t>, en majorité, les personnes pensent qu’un grand pas a été fait dans le sens de la démocratie, de l'expression plurielle, des droits de l'homme. Cependant la grande majorité déplore le fait que démocratie malienne est en train de devenir une démocratie de pure forme : Il y a  une véritable dérive vers l'anarchie, il n’y a pas</a:t>
            </a:r>
            <a:r>
              <a:rPr lang="fr-FR" sz="2400" b="1" dirty="0" smtClean="0"/>
              <a:t> </a:t>
            </a:r>
            <a:r>
              <a:rPr lang="fr-FR" sz="2400" dirty="0" smtClean="0"/>
              <a:t>d’autorité de l’état, chacun a des droits, mais personne n'a des devoirs envers l'Etat, notre démocratie est une démocratie de revendications et une démocratie des rues. La prolifération de partis politiques souvent sans base et sans aucune représentativité complique d’avantage le champ politique. L’alternance politique devient très problématique dans ces conditions</a:t>
            </a:r>
            <a:r>
              <a:rPr lang="fr-FR" dirty="0" smtClean="0"/>
              <a:t>.</a:t>
            </a: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ChangeArrowheads="1"/>
          </p:cNvSpPr>
          <p:nvPr/>
        </p:nvSpPr>
        <p:spPr bwMode="auto">
          <a:xfrm>
            <a:off x="0" y="1571612"/>
            <a:ext cx="9144000"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La gestion des affaires publiques</a:t>
            </a:r>
            <a:r>
              <a:rPr kumimoji="0" lang="fr-F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ne paraît pas saine et préoccupe très sérieusement les Maliens. </a:t>
            </a:r>
            <a:r>
              <a:rPr kumimoji="0" lang="fr-FR"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La corruption, le gaspillage, les détournements de fonds publics</a:t>
            </a:r>
            <a:r>
              <a:rPr kumimoji="0" lang="fr-F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sont autant de faits  qui sont en train de gangrener l’économie nationale.  A cela il faut ajouter la politisation dans le choix des hommes qui doivent gérer le pays. </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Quant à </a:t>
            </a:r>
            <a:r>
              <a:rPr kumimoji="0" lang="fr-FR"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l’administration</a:t>
            </a:r>
            <a:r>
              <a:rPr kumimoji="0" lang="fr-F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de l’avis de tous, elle est toujours marquée par les tares héritées de la colonisation qui se sont accentuées avec la deuxième république et qui sont en train de s’installer. Ces tares sont </a:t>
            </a:r>
            <a:r>
              <a:rPr kumimoji="0" lang="fr-FR"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la lenteur et  la lourdeur des procédures, la corruption, la mauvaise gestion, la répression, le clientélisme, le népotisme et la politisation.</a:t>
            </a:r>
            <a:r>
              <a:rPr kumimoji="0" lang="fr-F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Il faut ajouter à cela le manque d’équipement et de motivation</a:t>
            </a:r>
            <a:r>
              <a:rPr kumimoji="0" lang="fr-F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0" y="1357298"/>
            <a:ext cx="81439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Les Maliens ont dans l’ensemble une très mauvaise perception de </a:t>
            </a:r>
            <a:r>
              <a:rPr kumimoji="0" lang="fr-FR"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leur  justice</a:t>
            </a:r>
            <a:r>
              <a:rPr kumimoji="0" lang="fr-F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Elle est qualifiée de « pourrie » «justice de riche » «corrompue » et peut  constituer un danger pour l’équilibre social du pays. </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La décentralisation </a:t>
            </a:r>
            <a:r>
              <a:rPr kumimoji="0" lang="fr-F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est saluée par tous. Les Maliens pensent que dans ces principes c’est une très bonne chose. Elle permettra aux populations de prendre en charge leurs propres affaires, le redéploiement des cadres, la maîtrise de l'exode rural et de l’analphabétisme. Cependant, ils pensent qu’une attention particulière doit être apportée dans le découpage territorial, les élections et la gestion des affaires locales</a:t>
            </a:r>
            <a:r>
              <a:rPr kumimoji="0" lang="fr-FR" sz="24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r>
              <a:rPr kumimoji="0" lang="fr-FR" sz="24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ChangeArrowheads="1"/>
          </p:cNvSpPr>
          <p:nvPr/>
        </p:nvSpPr>
        <p:spPr bwMode="auto">
          <a:xfrm>
            <a:off x="0" y="1571612"/>
            <a:ext cx="8786842"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Il est également ressorti que </a:t>
            </a:r>
            <a:r>
              <a:rPr kumimoji="0" lang="fr-FR"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les maliens aspirent à une meilleure  gouvernance</a:t>
            </a:r>
            <a:r>
              <a:rPr kumimoji="0" lang="fr-F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condition nécessaire à tout progrès social. Ils ont exprimé la vision d’un pays où tous les citoyens seront égaux devant la loi et où les responsables seront choisis en fonction de leurs compétences et de leur intégrité morale. </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Cela sera possible grâce à :</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Une administration assainie</a:t>
            </a:r>
            <a:r>
              <a:rPr kumimoji="0" lang="fr-F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où la corruption aura été considérablement réduite,  compétente, bien équipée et motivée au service du citoyen. Une administration qui va jouer son rôle de levier au service du développement.</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Une meilleure gestion de la chose publique</a:t>
            </a:r>
            <a:r>
              <a:rPr kumimoji="0" lang="fr-F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et une lutte vigoureuse contre la corruption qui sera rendue à des proportions très marginales. </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8596" y="1928802"/>
            <a:ext cx="8501122" cy="4524315"/>
          </a:xfrm>
          <a:prstGeom prst="rect">
            <a:avLst/>
          </a:prstGeom>
        </p:spPr>
        <p:txBody>
          <a:bodyPr wrap="square">
            <a:spAutoFit/>
          </a:bodyPr>
          <a:lstStyle/>
          <a:p>
            <a:pPr lvl="0" algn="just" eaLnBrk="0" fontAlgn="base" hangingPunct="0">
              <a:spcBef>
                <a:spcPct val="0"/>
              </a:spcBef>
              <a:spcAft>
                <a:spcPct val="0"/>
              </a:spcAft>
            </a:pPr>
            <a:r>
              <a:rPr lang="fr-FR" sz="2400" b="1" dirty="0" smtClean="0">
                <a:solidFill>
                  <a:prstClr val="black"/>
                </a:solidFill>
                <a:latin typeface="Arial" pitchFamily="34" charset="0"/>
                <a:ea typeface="Times New Roman" pitchFamily="18" charset="0"/>
                <a:cs typeface="Arial" pitchFamily="34" charset="0"/>
              </a:rPr>
              <a:t>Une meilleure administration de la justice</a:t>
            </a:r>
            <a:r>
              <a:rPr lang="fr-FR" sz="2400" dirty="0" smtClean="0">
                <a:solidFill>
                  <a:prstClr val="black"/>
                </a:solidFill>
                <a:latin typeface="Arial" pitchFamily="34" charset="0"/>
                <a:ea typeface="Times New Roman" pitchFamily="18" charset="0"/>
                <a:cs typeface="Arial" pitchFamily="34" charset="0"/>
              </a:rPr>
              <a:t> grâce à l’allégement des procédures judiciaires, l’élimination de la corruption et la bonne distribution de la justice va contribuer à l’apaisement de la situation sociale et créer les conditions d’un développement économique et social du Mali.</a:t>
            </a:r>
            <a:endParaRPr lang="fr-FR" sz="2400" dirty="0" smtClean="0">
              <a:solidFill>
                <a:prstClr val="black"/>
              </a:solidFill>
              <a:latin typeface="Arial" pitchFamily="34" charset="0"/>
              <a:cs typeface="Arial" pitchFamily="34" charset="0"/>
            </a:endParaRPr>
          </a:p>
          <a:p>
            <a:pPr lvl="0" algn="just" eaLnBrk="0" fontAlgn="base" hangingPunct="0">
              <a:spcBef>
                <a:spcPct val="0"/>
              </a:spcBef>
              <a:spcAft>
                <a:spcPct val="0"/>
              </a:spcAft>
            </a:pPr>
            <a:r>
              <a:rPr lang="fr-FR" sz="2400" b="1" dirty="0" smtClean="0">
                <a:solidFill>
                  <a:prstClr val="black"/>
                </a:solidFill>
                <a:latin typeface="Arial" pitchFamily="34" charset="0"/>
                <a:ea typeface="Times New Roman" pitchFamily="18" charset="0"/>
                <a:cs typeface="Arial" pitchFamily="34" charset="0"/>
              </a:rPr>
              <a:t>- Une application résolue de la politique de décentralisation</a:t>
            </a:r>
            <a:r>
              <a:rPr lang="fr-FR" sz="2400" dirty="0" smtClean="0">
                <a:solidFill>
                  <a:prstClr val="black"/>
                </a:solidFill>
                <a:latin typeface="Arial" pitchFamily="34" charset="0"/>
                <a:ea typeface="Times New Roman" pitchFamily="18" charset="0"/>
                <a:cs typeface="Arial" pitchFamily="34" charset="0"/>
              </a:rPr>
              <a:t>. Le processus devra être conduit  avec une  attention particulière en garantissant le libre choix des communautés, en évitant que ne s’installe l’anarchie et l’arbitraire, en  accompagnant les communes sur le plan technique et humain  et en  réglementant les rapports entre élus et chef coutumier. </a:t>
            </a:r>
            <a:endParaRPr lang="fr-FR" sz="2400" dirty="0" smtClean="0">
              <a:solidFill>
                <a:prstClr val="black"/>
              </a:solidFill>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ChangeArrowheads="1"/>
          </p:cNvSpPr>
          <p:nvPr/>
        </p:nvSpPr>
        <p:spPr bwMode="auto">
          <a:xfrm>
            <a:off x="0" y="1357298"/>
            <a:ext cx="8929718"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Au plan politique</a:t>
            </a:r>
            <a:r>
              <a:rPr kumimoji="0" lang="fr-F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ils aspirent à un pays laïc, démocratique, stable avec des institutions solides, respectant le pluralisme,   les droits de l’homme et garantissant la solidarité et l’entraide. </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Ils souhaitent une démocratie consensuelle, prenant en  compte nos valeurs  culturelles et avec la participation active de tous les acteurs à la vie de la Nation. Ce contexte sera rendu possible grâce à :</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Une meilleure régulation du domaine politique qui sera assurée par l'Etat.</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Des partis politiques forts, responsables, représentatifs et en nombre très réduits (entre 2 et 3 grands partis), qui acceptent le jeu démocratique.</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420</TotalTime>
  <Words>1309</Words>
  <Application>Microsoft Office PowerPoint</Application>
  <PresentationFormat>Affichage à l'écran (4:3)</PresentationFormat>
  <Paragraphs>166</Paragraphs>
  <Slides>32</Slides>
  <Notes>1</Notes>
  <HiddenSlides>0</HiddenSlides>
  <MMClips>0</MMClips>
  <ScaleCrop>false</ScaleCrop>
  <HeadingPairs>
    <vt:vector size="4" baseType="variant">
      <vt:variant>
        <vt:lpstr>Thème</vt:lpstr>
      </vt:variant>
      <vt:variant>
        <vt:i4>1</vt:i4>
      </vt:variant>
      <vt:variant>
        <vt:lpstr>Titres des diapositives</vt:lpstr>
      </vt:variant>
      <vt:variant>
        <vt:i4>32</vt:i4>
      </vt:variant>
    </vt:vector>
  </HeadingPairs>
  <TitlesOfParts>
    <vt:vector size="33" baseType="lpstr">
      <vt:lpstr>Thème Office</vt:lpstr>
      <vt:lpstr>ENP MALI 2025 ET LA CRISE MULTIDIMENSIONNELLE DE 2012</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 </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ENP MALI 2025 ET LA CRISE MULTIDIMENSIONNELLE DE 2012</dc:title>
  <dc:creator>HP</dc:creator>
  <cp:lastModifiedBy>PC</cp:lastModifiedBy>
  <cp:revision>17</cp:revision>
  <dcterms:created xsi:type="dcterms:W3CDTF">2013-12-10T12:29:22Z</dcterms:created>
  <dcterms:modified xsi:type="dcterms:W3CDTF">2014-08-05T09:30:58Z</dcterms:modified>
</cp:coreProperties>
</file>